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9" r:id="rId3"/>
    <p:sldId id="275" r:id="rId4"/>
    <p:sldId id="276" r:id="rId5"/>
    <p:sldId id="265" r:id="rId6"/>
    <p:sldId id="260" r:id="rId7"/>
    <p:sldId id="261" r:id="rId8"/>
    <p:sldId id="270" r:id="rId9"/>
    <p:sldId id="266" r:id="rId10"/>
    <p:sldId id="271" r:id="rId11"/>
    <p:sldId id="267" r:id="rId12"/>
    <p:sldId id="268" r:id="rId13"/>
    <p:sldId id="272" r:id="rId14"/>
    <p:sldId id="273" r:id="rId15"/>
    <p:sldId id="274" r:id="rId16"/>
  </p:sldIdLst>
  <p:sldSz cx="9144000" cy="6858000" type="screen4x3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52" autoAdjust="0"/>
    <p:restoredTop sz="94660" autoAdjust="0"/>
  </p:normalViewPr>
  <p:slideViewPr>
    <p:cSldViewPr>
      <p:cViewPr>
        <p:scale>
          <a:sx n="70" d="100"/>
          <a:sy n="70" d="100"/>
        </p:scale>
        <p:origin x="-27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6E7D018D-748F-47BF-843A-40349A141CAC}" type="datetimeFigureOut">
              <a:rPr lang="pt-BR" smtClean="0"/>
              <a:pPr/>
              <a:t>06/12/2017</a:t>
            </a:fld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04AC5213-BACC-41AB-9B61-B40CF6C52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23E9B8FB-2ABD-42C9-A6DA-A6789EAF441D}" type="datetimeFigureOut">
              <a:rPr/>
              <a:pPr/>
              <a:t>30/06/2006</a:t>
            </a:fld>
            <a:endParaRPr lang="pt-B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BE2A7042-DEED-4AA1-9E89-4A16B2572577}" type="slidenum">
              <a:rPr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pa do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pt-BR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 de álbum de fotos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chemeClr val="bg1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pt-BR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pt-BR"/>
              <a:t>Clique para adicionar uma data ou outros detalhes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Pais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Mi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Paisagem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Retrato com Legendas Gra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2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: 1 Retrato com 3 Pais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3 Paisagem com 2 Re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2 Paisagem com 3 Re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Quadra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pt-BR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is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pt-BR" sz="2400" i="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tra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la Inteira da Pais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pt-BR" i="0"/>
              <a:t>Clique no ícone para adicionar uma imagem de página inteira</a:t>
            </a:r>
            <a:endParaRPr kumimoji="0" lang="pt-BR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ção do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pt-BR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subtítulo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pt-BR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 de seção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Paisagem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Mis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estilo do título mestre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06/12/2017</a:t>
            </a:fld>
            <a:endParaRPr kumimoji="0" lang="pt-BR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pt-BR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pt-BR">
                <a:solidFill>
                  <a:schemeClr val="bg1"/>
                </a:solidFill>
              </a:rPr>
              <a:pPr/>
              <a:t>‹nº›</a:t>
            </a:fld>
            <a:endParaRPr kumimoji="0" lang="pt-BR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pt-BR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pt-BR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pt-BR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pt-BR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pt-BR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pt-BR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716016" y="1556792"/>
            <a:ext cx="345638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sz="2800" dirty="0" err="1" smtClean="0">
                <a:solidFill>
                  <a:srgbClr val="0070C0"/>
                </a:solidFill>
              </a:rPr>
              <a:t>Cemaden</a:t>
            </a:r>
            <a:r>
              <a:rPr sz="2800" dirty="0" smtClean="0">
                <a:solidFill>
                  <a:srgbClr val="0070C0"/>
                </a:solidFill>
              </a:rPr>
              <a:t> e </a:t>
            </a:r>
            <a:r>
              <a:rPr sz="2800" dirty="0" err="1" smtClean="0">
                <a:solidFill>
                  <a:srgbClr val="0070C0"/>
                </a:solidFill>
              </a:rPr>
              <a:t>Educação</a:t>
            </a:r>
            <a:endParaRPr sz="2800" dirty="0" smtClean="0">
              <a:solidFill>
                <a:srgbClr val="0070C0"/>
              </a:solidFill>
            </a:endParaRPr>
          </a:p>
          <a:p>
            <a:endParaRPr sz="2800" dirty="0" smtClean="0">
              <a:solidFill>
                <a:srgbClr val="0070C0"/>
              </a:solidFill>
            </a:endParaRPr>
          </a:p>
          <a:p>
            <a:endParaRPr sz="2800" dirty="0" smtClean="0">
              <a:solidFill>
                <a:srgbClr val="0070C0"/>
              </a:solidFill>
            </a:endParaRPr>
          </a:p>
          <a:p>
            <a:r>
              <a:rPr sz="2800" dirty="0" err="1" smtClean="0">
                <a:solidFill>
                  <a:srgbClr val="0070C0"/>
                </a:solidFill>
              </a:rPr>
              <a:t>Pluviômetros</a:t>
            </a:r>
            <a:endParaRPr lang="pt-BR" sz="2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sodur\Downloads\download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42918"/>
            <a:ext cx="3786214" cy="3786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CaixaDeTexto 11"/>
          <p:cNvSpPr txBox="1"/>
          <p:nvPr/>
        </p:nvSpPr>
        <p:spPr>
          <a:xfrm>
            <a:off x="3779912" y="5229200"/>
            <a:ext cx="10001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sz="2400" dirty="0" smtClean="0">
                <a:solidFill>
                  <a:schemeClr val="accent1"/>
                </a:solidFill>
              </a:rPr>
              <a:t>1º  C</a:t>
            </a:r>
            <a:endParaRPr lang="pt-B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42910" y="1071546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 em comparação com o dado coletado no pluviômetro da escola e da nossa colega,os resultados chegaram a ser parecidos, mas o automático marcou mais milimetros do que o manual.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odur\Desktop\IMG_20171130_1447101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464379" y="1893083"/>
            <a:ext cx="4857784" cy="3643338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0" y="642918"/>
            <a:ext cx="421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/>
              <a:t>Planilha de anotações da escola</a:t>
            </a:r>
            <a:endParaRPr lang="pt-BR" sz="2400" dirty="0"/>
          </a:p>
        </p:txBody>
      </p:sp>
      <p:pic>
        <p:nvPicPr>
          <p:cNvPr id="9" name="Picture 4" descr="C:\Users\sodur\Desktop\cats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8340" y="1571612"/>
            <a:ext cx="4349874" cy="2228861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4286248" y="71435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/>
              <a:t>Planilha da aluna Emely Gomes</a:t>
            </a:r>
            <a:endParaRPr lang="pt-B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43608" y="285729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4800" dirty="0" smtClean="0">
                <a:solidFill>
                  <a:schemeClr val="accent1"/>
                </a:solidFill>
                <a:latin typeface="AlternateGothic2 BT" pitchFamily="34" charset="0"/>
              </a:rPr>
              <a:t>CONCLUSÃO</a:t>
            </a:r>
            <a:endParaRPr lang="pt-BR" sz="4800" dirty="0">
              <a:solidFill>
                <a:schemeClr val="accent1"/>
              </a:solidFill>
              <a:latin typeface="AlternateGothic2 BT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85720" y="1428736"/>
            <a:ext cx="82153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Concluímos que esse  trabalho é relevante pois, seus dados podem contribuir com a sociedade. Em um nível de risco pode-se mobilizar a comunidade para ações imediatas e, acionar os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rgãos competentes, caso necessite.</a:t>
            </a:r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Notamos também que,  em razão do calor, o cimento se aquece e consequentemente haverá diferenças em comparação a um pluviômetro automático, já que,  dependendo da absorção, os milímetros coletados  não apresentam dados reais,  mas isso não chega a comprometer a segurança da comunidade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85720" y="285728"/>
            <a:ext cx="764386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ALUNOS DO GRUPO:</a:t>
            </a:r>
          </a:p>
          <a:p>
            <a:endParaRPr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Ana 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Fluvial 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de Campos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Pires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Pereira</a:t>
            </a:r>
          </a:p>
          <a:p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Celso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Felipe Dias do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Rosário</a:t>
            </a:r>
            <a:endParaRPr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Damaris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Cristina de Campos</a:t>
            </a:r>
          </a:p>
          <a:p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Dayane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Cristina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Alves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de Oliveira</a:t>
            </a:r>
          </a:p>
          <a:p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Diovana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Mayara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dos Santos do Prado Costa</a:t>
            </a:r>
          </a:p>
          <a:p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Eduardo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Tellis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Macedo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Leite</a:t>
            </a:r>
            <a:endParaRPr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Emely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Rodrigues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Gomes</a:t>
            </a:r>
          </a:p>
          <a:p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Helen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Mayara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Galdino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Costa</a:t>
            </a:r>
          </a:p>
          <a:p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Kamilly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Estafany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Silva </a:t>
            </a:r>
          </a:p>
          <a:p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Alessandra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Ramalho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Gomes 1º F/nº 03</a:t>
            </a:r>
          </a:p>
          <a:p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Nayeli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Gabrielle de Castro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71538" y="642918"/>
            <a:ext cx="63579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OBRIGADO A TODOS ENVOLVIDOS</a:t>
            </a:r>
          </a:p>
          <a:p>
            <a:endParaRPr smtClean="0"/>
          </a:p>
          <a:p>
            <a:r>
              <a:rPr sz="2800" smtClean="0"/>
              <a:t>- Aos amigos do grupo;</a:t>
            </a:r>
          </a:p>
          <a:p>
            <a:r>
              <a:rPr sz="2800" smtClean="0"/>
              <a:t>- A comunidade escolar;</a:t>
            </a:r>
          </a:p>
          <a:p>
            <a:pPr>
              <a:buFontTx/>
              <a:buChar char="-"/>
            </a:pPr>
            <a:r>
              <a:rPr lang="pt-BR" sz="2800" dirty="0" smtClean="0"/>
              <a:t>A</a:t>
            </a:r>
            <a:r>
              <a:rPr sz="2800" smtClean="0"/>
              <a:t>o CEMADEN;</a:t>
            </a:r>
          </a:p>
          <a:p>
            <a:pPr>
              <a:buFontTx/>
              <a:buChar char="-"/>
            </a:pPr>
            <a:r>
              <a:rPr sz="2800" smtClean="0"/>
              <a:t> E os convidados aqui presente.</a:t>
            </a:r>
            <a:endParaRPr lang="pt-BR" sz="2800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653795" y="500042"/>
            <a:ext cx="40613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4400" smtClean="0"/>
              <a:t>Referencias</a:t>
            </a:r>
            <a:endParaRPr lang="pt-BR" sz="4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42910" y="157161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/>
              <a:t>www.cemaden.gov.br/pluviometros-automatico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42910" y="207167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/>
              <a:t>www.cemaden.gov.br/mapainterativo</a:t>
            </a:r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1115616" y="214290"/>
            <a:ext cx="5885276" cy="1143008"/>
          </a:xfrm>
        </p:spPr>
        <p:txBody>
          <a:bodyPr>
            <a:noAutofit/>
          </a:bodyPr>
          <a:lstStyle/>
          <a:p>
            <a:r>
              <a:rPr sz="7200" dirty="0" smtClean="0">
                <a:latin typeface="AlternateGothic2 BT" pitchFamily="34" charset="0"/>
              </a:rPr>
              <a:t>MOTIVAÇÃO</a:t>
            </a:r>
            <a:endParaRPr lang="pt-BR" sz="7200" dirty="0">
              <a:latin typeface="AlternateGothic2 B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1714488"/>
            <a:ext cx="814393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mais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nos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motivou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foi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ver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ano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passado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despertou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nosso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interesse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assunto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nos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ajuda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pensar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nos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riscos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chuva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causar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áreas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comprometimento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deslizamentos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inundações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enchentes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colocando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risco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vida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muitas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pessoas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foi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muito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300" dirty="0" err="1" smtClean="0">
                <a:latin typeface="Times New Roman" pitchFamily="18" charset="0"/>
                <a:cs typeface="Times New Roman" pitchFamily="18" charset="0"/>
              </a:rPr>
              <a:t>relevante</a:t>
            </a:r>
            <a:r>
              <a:rPr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1000100" y="1214422"/>
            <a:ext cx="6500858" cy="3810000"/>
          </a:xfrm>
        </p:spPr>
        <p:txBody>
          <a:bodyPr>
            <a:normAutofit/>
          </a:bodyPr>
          <a:lstStyle/>
          <a:p>
            <a:r>
              <a:rPr sz="8000" smtClean="0"/>
              <a:t>O que é o Pluviômetro?</a:t>
            </a:r>
            <a:endParaRPr lang="pt-BR" sz="80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928662" y="571480"/>
            <a:ext cx="6572296" cy="3810000"/>
          </a:xfrm>
        </p:spPr>
        <p:txBody>
          <a:bodyPr>
            <a:normAutofit/>
          </a:bodyPr>
          <a:lstStyle/>
          <a:p>
            <a:pPr algn="just"/>
            <a:r>
              <a:rPr sz="3200" dirty="0" smtClean="0"/>
              <a:t>O </a:t>
            </a:r>
            <a:r>
              <a:rPr lang="pt-BR" sz="3200" dirty="0" smtClean="0"/>
              <a:t>pluviômetro</a:t>
            </a:r>
            <a:r>
              <a:rPr sz="3200" dirty="0" smtClean="0"/>
              <a:t> </a:t>
            </a:r>
            <a:r>
              <a:rPr sz="3200" dirty="0" smtClean="0"/>
              <a:t>é um </a:t>
            </a:r>
            <a:r>
              <a:rPr sz="3200" dirty="0" err="1" smtClean="0"/>
              <a:t>aparelho</a:t>
            </a:r>
            <a:r>
              <a:rPr sz="3200" dirty="0" smtClean="0"/>
              <a:t> de </a:t>
            </a:r>
            <a:r>
              <a:rPr sz="3200" dirty="0" err="1" smtClean="0"/>
              <a:t>meteorologia</a:t>
            </a:r>
            <a:r>
              <a:rPr sz="3200" dirty="0" smtClean="0"/>
              <a:t> </a:t>
            </a:r>
            <a:r>
              <a:rPr sz="3200" dirty="0" err="1" smtClean="0"/>
              <a:t>usado</a:t>
            </a:r>
            <a:r>
              <a:rPr sz="3200" dirty="0" smtClean="0"/>
              <a:t> </a:t>
            </a:r>
            <a:r>
              <a:rPr sz="3200" dirty="0" err="1" smtClean="0"/>
              <a:t>para</a:t>
            </a:r>
            <a:r>
              <a:rPr sz="3200" dirty="0" smtClean="0"/>
              <a:t> </a:t>
            </a:r>
            <a:r>
              <a:rPr sz="3200" dirty="0" err="1" smtClean="0"/>
              <a:t>recolher</a:t>
            </a:r>
            <a:r>
              <a:rPr sz="3200" dirty="0" smtClean="0"/>
              <a:t> e </a:t>
            </a:r>
            <a:r>
              <a:rPr sz="3200" dirty="0" err="1" smtClean="0"/>
              <a:t>medir</a:t>
            </a:r>
            <a:r>
              <a:rPr sz="3200" dirty="0" smtClean="0"/>
              <a:t>, </a:t>
            </a:r>
            <a:r>
              <a:rPr sz="3200" dirty="0" err="1" smtClean="0"/>
              <a:t>em</a:t>
            </a:r>
            <a:r>
              <a:rPr sz="3200" dirty="0" smtClean="0"/>
              <a:t> </a:t>
            </a:r>
            <a:r>
              <a:rPr sz="3200" dirty="0" err="1" smtClean="0"/>
              <a:t>milímetros</a:t>
            </a:r>
            <a:r>
              <a:rPr sz="3200" dirty="0" smtClean="0"/>
              <a:t> </a:t>
            </a:r>
            <a:r>
              <a:rPr sz="3200" dirty="0" err="1" smtClean="0"/>
              <a:t>lineares</a:t>
            </a:r>
            <a:r>
              <a:rPr sz="3200" dirty="0" smtClean="0"/>
              <a:t>, a </a:t>
            </a:r>
            <a:r>
              <a:rPr sz="3200" dirty="0" err="1" smtClean="0"/>
              <a:t>quantidade</a:t>
            </a:r>
            <a:r>
              <a:rPr sz="3200" dirty="0" smtClean="0"/>
              <a:t> de </a:t>
            </a:r>
            <a:r>
              <a:rPr sz="3200" dirty="0" err="1" smtClean="0"/>
              <a:t>líquidos</a:t>
            </a:r>
            <a:r>
              <a:rPr sz="3200" dirty="0" smtClean="0"/>
              <a:t> </a:t>
            </a:r>
            <a:r>
              <a:rPr sz="3200" dirty="0" err="1" smtClean="0"/>
              <a:t>ou</a:t>
            </a:r>
            <a:r>
              <a:rPr sz="3200" dirty="0" smtClean="0"/>
              <a:t> </a:t>
            </a:r>
            <a:r>
              <a:rPr sz="3200" dirty="0" err="1" smtClean="0"/>
              <a:t>sólidos</a:t>
            </a:r>
            <a:r>
              <a:rPr sz="3200" dirty="0" smtClean="0"/>
              <a:t> </a:t>
            </a:r>
            <a:r>
              <a:rPr sz="3200" dirty="0" err="1" smtClean="0"/>
              <a:t>precipitados</a:t>
            </a:r>
            <a:r>
              <a:rPr sz="3200" dirty="0" smtClean="0"/>
              <a:t> </a:t>
            </a:r>
            <a:r>
              <a:rPr sz="3200" dirty="0" err="1" smtClean="0"/>
              <a:t>durante</a:t>
            </a:r>
            <a:r>
              <a:rPr sz="3200" dirty="0" smtClean="0"/>
              <a:t> um </a:t>
            </a:r>
            <a:r>
              <a:rPr sz="3200" dirty="0" err="1" smtClean="0"/>
              <a:t>determinado</a:t>
            </a:r>
            <a:r>
              <a:rPr sz="3200" dirty="0" smtClean="0"/>
              <a:t> tempo e local. </a:t>
            </a:r>
            <a:r>
              <a:rPr sz="3200" dirty="0" err="1" smtClean="0"/>
              <a:t>Muito</a:t>
            </a:r>
            <a:r>
              <a:rPr sz="3200" dirty="0" smtClean="0"/>
              <a:t> </a:t>
            </a:r>
            <a:r>
              <a:rPr sz="3200" dirty="0" err="1" smtClean="0"/>
              <a:t>usado</a:t>
            </a:r>
            <a:r>
              <a:rPr sz="3200" dirty="0" smtClean="0"/>
              <a:t> </a:t>
            </a:r>
            <a:r>
              <a:rPr sz="3200" dirty="0" err="1" smtClean="0"/>
              <a:t>em</a:t>
            </a:r>
            <a:r>
              <a:rPr sz="3200" dirty="0" smtClean="0"/>
              <a:t> </a:t>
            </a:r>
            <a:r>
              <a:rPr sz="3200" dirty="0" err="1" smtClean="0"/>
              <a:t>estações</a:t>
            </a:r>
            <a:r>
              <a:rPr sz="3200" dirty="0" smtClean="0"/>
              <a:t> </a:t>
            </a:r>
            <a:r>
              <a:rPr sz="3200" dirty="0" err="1" smtClean="0"/>
              <a:t>meteorológicas</a:t>
            </a:r>
            <a:r>
              <a:rPr sz="3200" dirty="0" smtClean="0"/>
              <a:t>.</a:t>
            </a:r>
            <a:endParaRPr lang="pt-BR" sz="32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 descr="DSCN313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/>
          <a:stretch>
            <a:fillRect/>
          </a:stretch>
        </p:blipFill>
        <p:spPr>
          <a:xfrm rot="16200000">
            <a:off x="35689" y="607200"/>
            <a:ext cx="3143272" cy="2357454"/>
          </a:xfrm>
        </p:spPr>
      </p:pic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>
          <a:xfrm>
            <a:off x="214282" y="4357694"/>
            <a:ext cx="8215370" cy="2357454"/>
          </a:xfrm>
        </p:spPr>
        <p:txBody>
          <a:bodyPr>
            <a:normAutofit fontScale="92500" lnSpcReduction="20000"/>
          </a:bodyPr>
          <a:lstStyle>
            <a:extLst/>
          </a:lstStyle>
          <a:p>
            <a:pPr algn="l"/>
            <a:r>
              <a:rPr u="sng" smtClean="0">
                <a:solidFill>
                  <a:schemeClr val="tx1"/>
                </a:solidFill>
              </a:rPr>
              <a:t>Pluviômetro automático</a:t>
            </a:r>
            <a:r>
              <a:rPr smtClean="0"/>
              <a:t>:  Os dados desse equipamento serão compartilhados com as entidades parceiras no site do Cemaden, através do mapa interativo.Eles são usados para a segurança da escola, em caso de chuvas fortes, que podem trazer algum risco. </a:t>
            </a:r>
          </a:p>
          <a:p>
            <a:pPr algn="l"/>
            <a:r>
              <a:rPr u="sng" smtClean="0">
                <a:solidFill>
                  <a:schemeClr val="tx1"/>
                </a:solidFill>
              </a:rPr>
              <a:t>Pluviômetros manuais/semi-automáticos</a:t>
            </a:r>
            <a:r>
              <a:rPr u="sng" smtClean="0"/>
              <a:t>:</a:t>
            </a:r>
            <a:r>
              <a:rPr smtClean="0"/>
              <a:t> Os dados desses pluviômetros dependem da observação de alguém. Precisa ter conhecimento dos níveis e, assim avisar os orgãos responsáveis, caso precise.</a:t>
            </a:r>
            <a:endParaRPr u="sng" smtClean="0"/>
          </a:p>
          <a:p>
            <a:pPr algn="l"/>
            <a:endParaRPr lang="pt-BR" dirty="0"/>
          </a:p>
        </p:txBody>
      </p:sp>
      <p:sp>
        <p:nvSpPr>
          <p:cNvPr id="4" name="Rectangle 3"/>
          <p:cNvSpPr>
            <a:spLocks noGrp="1"/>
          </p:cNvSpPr>
          <p:nvPr>
            <p:ph type="body" sz="quarter" idx="4294967295"/>
          </p:nvPr>
        </p:nvSpPr>
        <p:spPr>
          <a:xfrm>
            <a:off x="0" y="3429000"/>
            <a:ext cx="7086600" cy="785818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F</a:t>
            </a:r>
            <a:r>
              <a:rPr sz="1800" smtClean="0">
                <a:solidFill>
                  <a:schemeClr val="tx1"/>
                </a:solidFill>
              </a:rPr>
              <a:t>otos tiradas na escola</a:t>
            </a:r>
          </a:p>
          <a:p>
            <a:pPr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P</a:t>
            </a:r>
            <a:r>
              <a:rPr sz="1800" smtClean="0">
                <a:solidFill>
                  <a:schemeClr val="tx1"/>
                </a:solidFill>
              </a:rPr>
              <a:t>or:Eduardo Macedo</a:t>
            </a:r>
            <a:endParaRPr lang="pt-BR" sz="1800" dirty="0">
              <a:solidFill>
                <a:schemeClr val="tx1"/>
              </a:solidFill>
            </a:endParaRPr>
          </a:p>
        </p:txBody>
      </p:sp>
      <p:pic>
        <p:nvPicPr>
          <p:cNvPr id="12" name="Imagem 11" descr="IMG_20171128_153809083_HD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214291"/>
            <a:ext cx="4099919" cy="32147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/>
          </p:cNvSpPr>
          <p:nvPr>
            <p:ph type="body" sz="quarter" idx="11"/>
          </p:nvPr>
        </p:nvSpPr>
        <p:spPr>
          <a:xfrm>
            <a:off x="142844" y="714356"/>
            <a:ext cx="8215370" cy="6000792"/>
          </a:xfrm>
        </p:spPr>
        <p:txBody>
          <a:bodyPr/>
          <a:lstStyle>
            <a:extLst/>
          </a:lstStyle>
          <a:p>
            <a:pPr algn="ctr"/>
            <a:r>
              <a:rPr sz="3600" smtClean="0">
                <a:solidFill>
                  <a:schemeClr val="tx1"/>
                </a:solidFill>
              </a:rPr>
              <a:t>Importante sabermos!!!</a:t>
            </a:r>
          </a:p>
          <a:p>
            <a:pPr algn="ctr"/>
            <a:endParaRPr sz="360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sz="2400" b="1" u="sng" smtClean="0">
                <a:solidFill>
                  <a:srgbClr val="FF0000"/>
                </a:solidFill>
              </a:rPr>
              <a:t>0 milímetros a 30 milímetros </a:t>
            </a:r>
            <a:r>
              <a:rPr sz="2400" b="1" smtClean="0">
                <a:solidFill>
                  <a:srgbClr val="FF0000"/>
                </a:solidFill>
              </a:rPr>
              <a:t>- </a:t>
            </a:r>
            <a:r>
              <a:rPr sz="2400" b="1" smtClean="0">
                <a:solidFill>
                  <a:srgbClr val="00B050"/>
                </a:solidFill>
              </a:rPr>
              <a:t>Neutro (Parte cimentada) ou Nível de vigilância;</a:t>
            </a:r>
          </a:p>
          <a:p>
            <a:endParaRPr sz="240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sz="2400" b="1" u="sng" smtClean="0">
                <a:solidFill>
                  <a:srgbClr val="FF0000"/>
                </a:solidFill>
              </a:rPr>
              <a:t>30 milímetros a 60 milímetros </a:t>
            </a:r>
            <a:r>
              <a:rPr sz="2400" b="1" smtClean="0">
                <a:solidFill>
                  <a:srgbClr val="FF0000"/>
                </a:solidFill>
              </a:rPr>
              <a:t>- </a:t>
            </a:r>
            <a:r>
              <a:rPr sz="2400" b="1" smtClean="0">
                <a:solidFill>
                  <a:srgbClr val="FFC000"/>
                </a:solidFill>
              </a:rPr>
              <a:t>Nível de atenção;</a:t>
            </a:r>
          </a:p>
          <a:p>
            <a:endParaRPr sz="240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sz="2400" b="1" u="sng" smtClean="0">
                <a:solidFill>
                  <a:srgbClr val="FF0000"/>
                </a:solidFill>
              </a:rPr>
              <a:t>60 milímetros a 100 milímetros </a:t>
            </a:r>
            <a:r>
              <a:rPr sz="2400" b="1" smtClean="0">
                <a:solidFill>
                  <a:srgbClr val="FF0000"/>
                </a:solidFill>
              </a:rPr>
              <a:t>- Nível de alerta;</a:t>
            </a:r>
          </a:p>
          <a:p>
            <a:r>
              <a:rPr sz="2400" smtClean="0">
                <a:solidFill>
                  <a:srgbClr val="FF0000"/>
                </a:solidFill>
              </a:rPr>
              <a:t/>
            </a:r>
            <a:br>
              <a:rPr sz="2400" smtClean="0">
                <a:solidFill>
                  <a:srgbClr val="FF0000"/>
                </a:solidFill>
              </a:rPr>
            </a:br>
            <a:r>
              <a:rPr sz="2400" b="1" u="sng" smtClean="0">
                <a:solidFill>
                  <a:srgbClr val="FF0000"/>
                </a:solidFill>
              </a:rPr>
              <a:t>* 100 milímetros a 200 milímetros </a:t>
            </a:r>
            <a:r>
              <a:rPr sz="2400" b="1" smtClean="0">
                <a:solidFill>
                  <a:srgbClr val="FF0000"/>
                </a:solidFill>
              </a:rPr>
              <a:t>- </a:t>
            </a:r>
            <a:r>
              <a:rPr sz="2400" b="1" smtClean="0">
                <a:solidFill>
                  <a:schemeClr val="tx1"/>
                </a:solidFill>
              </a:rPr>
              <a:t>Nível crítico (Moradores de áreas de risco devem procurar um local seguro), seja casa de amigos, parentes ou pontos de apoio.</a:t>
            </a:r>
            <a:endParaRPr sz="2400" smtClean="0">
              <a:solidFill>
                <a:schemeClr val="tx1"/>
              </a:solidFill>
            </a:endParaRPr>
          </a:p>
          <a:p>
            <a:pPr algn="ctr"/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827584" y="1643050"/>
            <a:ext cx="7344816" cy="2928958"/>
          </a:xfrm>
        </p:spPr>
        <p:txBody>
          <a:bodyPr/>
          <a:lstStyle>
            <a:extLst/>
          </a:lstStyle>
          <a:p>
            <a:r>
              <a:rPr sz="4400" dirty="0" smtClean="0">
                <a:solidFill>
                  <a:schemeClr val="accent1"/>
                </a:solidFill>
                <a:latin typeface="Baron Neue" pitchFamily="34" charset="0"/>
              </a:rPr>
              <a:t>P</a:t>
            </a:r>
            <a:r>
              <a:rPr sz="4400" dirty="0" smtClean="0">
                <a:solidFill>
                  <a:schemeClr val="accent1"/>
                </a:solidFill>
                <a:latin typeface="Baron Neue" pitchFamily="34" charset="0"/>
              </a:rPr>
              <a:t>ara  </a:t>
            </a:r>
            <a:r>
              <a:rPr sz="4400" dirty="0" smtClean="0">
                <a:solidFill>
                  <a:schemeClr val="accent1"/>
                </a:solidFill>
                <a:latin typeface="Baron Neue" pitchFamily="34" charset="0"/>
              </a:rPr>
              <a:t>a </a:t>
            </a:r>
            <a:r>
              <a:rPr sz="4400" dirty="0" err="1" smtClean="0">
                <a:solidFill>
                  <a:schemeClr val="accent1"/>
                </a:solidFill>
                <a:latin typeface="Baron Neue" pitchFamily="34" charset="0"/>
              </a:rPr>
              <a:t>análise</a:t>
            </a:r>
            <a:r>
              <a:rPr sz="4400" dirty="0" smtClean="0">
                <a:solidFill>
                  <a:schemeClr val="accent1"/>
                </a:solidFill>
                <a:latin typeface="Baron Neue" pitchFamily="34" charset="0"/>
              </a:rPr>
              <a:t> </a:t>
            </a:r>
            <a:r>
              <a:rPr sz="4400" dirty="0" err="1" smtClean="0">
                <a:solidFill>
                  <a:schemeClr val="accent1"/>
                </a:solidFill>
                <a:latin typeface="Baron Neue" pitchFamily="34" charset="0"/>
              </a:rPr>
              <a:t>escolhemos</a:t>
            </a:r>
            <a:r>
              <a:rPr sz="4400" dirty="0" smtClean="0">
                <a:solidFill>
                  <a:schemeClr val="accent1"/>
                </a:solidFill>
                <a:latin typeface="Baron Neue" pitchFamily="34" charset="0"/>
              </a:rPr>
              <a:t> a 4ª SEMANA </a:t>
            </a:r>
            <a:r>
              <a:rPr sz="4400" dirty="0" smtClean="0">
                <a:solidFill>
                  <a:schemeClr val="accent1"/>
                </a:solidFill>
                <a:latin typeface="Baron Neue" pitchFamily="34" charset="0"/>
              </a:rPr>
              <a:t>do </a:t>
            </a:r>
            <a:r>
              <a:rPr sz="4400" dirty="0" err="1" smtClean="0">
                <a:solidFill>
                  <a:schemeClr val="accent1"/>
                </a:solidFill>
                <a:latin typeface="Baron Neue" pitchFamily="34" charset="0"/>
              </a:rPr>
              <a:t>mês</a:t>
            </a:r>
            <a:r>
              <a:rPr sz="4400" dirty="0" smtClean="0">
                <a:solidFill>
                  <a:schemeClr val="accent1"/>
                </a:solidFill>
                <a:latin typeface="Baron Neue" pitchFamily="34" charset="0"/>
              </a:rPr>
              <a:t> de </a:t>
            </a:r>
            <a:r>
              <a:rPr sz="4400" dirty="0" err="1" smtClean="0">
                <a:solidFill>
                  <a:schemeClr val="accent1"/>
                </a:solidFill>
                <a:latin typeface="Baron Neue" pitchFamily="34" charset="0"/>
              </a:rPr>
              <a:t>novembro</a:t>
            </a:r>
            <a:endParaRPr lang="pt-BR" sz="4400" dirty="0">
              <a:solidFill>
                <a:schemeClr val="accent1"/>
              </a:solidFill>
              <a:latin typeface="Baron Neu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55576" y="85723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Com a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comparação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fizemos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com a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planilha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pessoal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nossa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colega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e com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dados 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presentes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no site do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Cemaden,vimos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muita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diferença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pluviômetro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caseiro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automático.P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exemplo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, no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22 de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novembro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caseiro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marcou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o total de 33,5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milimetros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e no site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apresenta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aproximadamente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48 </a:t>
            </a:r>
            <a:r>
              <a:rPr sz="3200" dirty="0" err="1" smtClean="0">
                <a:latin typeface="Times New Roman" pitchFamily="18" charset="0"/>
                <a:cs typeface="Times New Roman" pitchFamily="18" charset="0"/>
              </a:rPr>
              <a:t>milimetros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odur\Desktop\tabe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428868"/>
            <a:ext cx="4104456" cy="2928934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0" y="1428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/>
              <a:t>Planilha que está disponível no site do CEMADEN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43438" y="164305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/>
              <a:t>Planilha da aluna Emely Gomes</a:t>
            </a:r>
            <a:endParaRPr lang="pt-BR" sz="2400" dirty="0"/>
          </a:p>
        </p:txBody>
      </p:sp>
      <p:pic>
        <p:nvPicPr>
          <p:cNvPr id="4100" name="Picture 4" descr="C:\Users\sodur\Desktop\cats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857496"/>
            <a:ext cx="3294484" cy="180023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470</Words>
  <Application>Microsoft Office PowerPoint</Application>
  <PresentationFormat>Apresentação na tela (4:3)</PresentationFormat>
  <Paragraphs>61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ContemporaryPhotoAlbum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2017-11-29T23:13:23Z</dcterms:created>
  <dcterms:modified xsi:type="dcterms:W3CDTF">2017-12-06T10:40:36Z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