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9" r:id="rId2"/>
    <p:sldId id="268" r:id="rId3"/>
    <p:sldId id="260" r:id="rId4"/>
    <p:sldId id="257" r:id="rId5"/>
    <p:sldId id="267" r:id="rId6"/>
    <p:sldId id="259" r:id="rId7"/>
    <p:sldId id="258" r:id="rId8"/>
    <p:sldId id="266" r:id="rId9"/>
    <p:sldId id="272" r:id="rId10"/>
    <p:sldId id="273" r:id="rId11"/>
    <p:sldId id="262" r:id="rId12"/>
    <p:sldId id="270" r:id="rId13"/>
    <p:sldId id="271" r:id="rId14"/>
    <p:sldId id="263" r:id="rId15"/>
    <p:sldId id="264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87" autoAdjust="0"/>
    <p:restoredTop sz="94660"/>
  </p:normalViewPr>
  <p:slideViewPr>
    <p:cSldViewPr>
      <p:cViewPr varScale="1">
        <p:scale>
          <a:sx n="72" d="100"/>
          <a:sy n="72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09C7C-1119-4409-9242-D997D809F97B}" type="datetimeFigureOut">
              <a:rPr lang="pt-BR" smtClean="0"/>
              <a:pPr/>
              <a:t>01/12/2017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1DC07-1B31-48AB-A518-550F2ADA7CF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DC07-1B31-48AB-A518-550F2ADA7CFD}" type="slidenum">
              <a:rPr lang="pt-BR" smtClean="0"/>
              <a:pPr/>
              <a:t>7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6ABE-26C0-49FB-87CE-97D90C685518}" type="datetimeFigureOut">
              <a:rPr lang="pt-BR" smtClean="0"/>
              <a:pPr/>
              <a:t>01/12/2017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5086-A722-40C5-B4EC-410B3820A5C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6ABE-26C0-49FB-87CE-97D90C685518}" type="datetimeFigureOut">
              <a:rPr lang="pt-BR" smtClean="0"/>
              <a:pPr/>
              <a:t>01/12/2017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5086-A722-40C5-B4EC-410B3820A5C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6ABE-26C0-49FB-87CE-97D90C685518}" type="datetimeFigureOut">
              <a:rPr lang="pt-BR" smtClean="0"/>
              <a:pPr/>
              <a:t>01/12/2017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5086-A722-40C5-B4EC-410B3820A5C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6ABE-26C0-49FB-87CE-97D90C685518}" type="datetimeFigureOut">
              <a:rPr lang="pt-BR" smtClean="0"/>
              <a:pPr/>
              <a:t>01/12/2017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5086-A722-40C5-B4EC-410B3820A5C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6ABE-26C0-49FB-87CE-97D90C685518}" type="datetimeFigureOut">
              <a:rPr lang="pt-BR" smtClean="0"/>
              <a:pPr/>
              <a:t>01/12/2017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5086-A722-40C5-B4EC-410B3820A5C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6ABE-26C0-49FB-87CE-97D90C685518}" type="datetimeFigureOut">
              <a:rPr lang="pt-BR" smtClean="0"/>
              <a:pPr/>
              <a:t>01/12/2017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5086-A722-40C5-B4EC-410B3820A5C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6ABE-26C0-49FB-87CE-97D90C685518}" type="datetimeFigureOut">
              <a:rPr lang="pt-BR" smtClean="0"/>
              <a:pPr/>
              <a:t>01/12/2017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5086-A722-40C5-B4EC-410B3820A5C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6ABE-26C0-49FB-87CE-97D90C685518}" type="datetimeFigureOut">
              <a:rPr lang="pt-BR" smtClean="0"/>
              <a:pPr/>
              <a:t>01/12/2017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5086-A722-40C5-B4EC-410B3820A5C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6ABE-26C0-49FB-87CE-97D90C685518}" type="datetimeFigureOut">
              <a:rPr lang="pt-BR" smtClean="0"/>
              <a:pPr/>
              <a:t>01/12/2017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5086-A722-40C5-B4EC-410B3820A5C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6ABE-26C0-49FB-87CE-97D90C685518}" type="datetimeFigureOut">
              <a:rPr lang="pt-BR" smtClean="0"/>
              <a:pPr/>
              <a:t>01/12/2017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5086-A722-40C5-B4EC-410B3820A5C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16ABE-26C0-49FB-87CE-97D90C685518}" type="datetimeFigureOut">
              <a:rPr lang="pt-BR" smtClean="0"/>
              <a:pPr/>
              <a:t>01/12/2017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35086-A722-40C5-B4EC-410B3820A5C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16ABE-26C0-49FB-87CE-97D90C685518}" type="datetimeFigureOut">
              <a:rPr lang="pt-BR" smtClean="0"/>
              <a:pPr/>
              <a:t>01/12/2017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35086-A722-40C5-B4EC-410B3820A5C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ecade.com.br/pluviometro/" TargetMode="External"/><Relationship Id="rId2" Type="http://schemas.openxmlformats.org/officeDocument/2006/relationships/hyperlink" Target="https://pt.wikipedia.org/wiki/Pluvi%C3%B4metr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luviometros.com.br/" TargetMode="External"/><Relationship Id="rId4" Type="http://schemas.openxmlformats.org/officeDocument/2006/relationships/hyperlink" Target="http://www.cemaden.gov.br/pluviometrosautomatico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MG-20171130-WA0124.jpg"/>
          <p:cNvPicPr>
            <a:picLocks noChangeAspect="1"/>
          </p:cNvPicPr>
          <p:nvPr/>
        </p:nvPicPr>
        <p:blipFill>
          <a:blip r:embed="rId2"/>
          <a:srcRect r="19512"/>
          <a:stretch>
            <a:fillRect/>
          </a:stretch>
        </p:blipFill>
        <p:spPr>
          <a:xfrm>
            <a:off x="-285784" y="0"/>
            <a:ext cx="9429784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214346" y="2357430"/>
            <a:ext cx="10358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 smtClean="0">
                <a:latin typeface="+mj-lt"/>
              </a:rPr>
              <a:t>Pluviômetros</a:t>
            </a:r>
            <a:endParaRPr lang="pt-BR" sz="9600" b="1" dirty="0"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0034" y="3718679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0" y="357187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Principais informações e qual a importância deles em nossa sociedade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00166" y="2285992"/>
            <a:ext cx="32861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00" dirty="0" smtClean="0">
                <a:cs typeface="Andalus" pitchFamily="18" charset="-78"/>
              </a:rPr>
              <a:t>Primeiro ano do ensino médio</a:t>
            </a:r>
            <a:endParaRPr lang="pt-BR" sz="1900" dirty="0">
              <a:cs typeface="Andalus" pitchFamily="18" charset="-78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357422" y="285728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E.E. </a:t>
            </a:r>
            <a:r>
              <a:rPr lang="pt-BR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Paulo</a:t>
            </a:r>
            <a:r>
              <a:rPr lang="pt-BR" sz="2400" dirty="0" smtClean="0"/>
              <a:t> Virgínio - Cunha - SP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WhatsApp Image 2017-11-30 at 8.34.13 PM.jpeg"/>
          <p:cNvPicPr>
            <a:picLocks noChangeAspect="1"/>
          </p:cNvPicPr>
          <p:nvPr/>
        </p:nvPicPr>
        <p:blipFill>
          <a:blip r:embed="rId2"/>
          <a:srcRect l="3701" t="6084" b="2083"/>
          <a:stretch>
            <a:fillRect/>
          </a:stretch>
        </p:blipFill>
        <p:spPr>
          <a:xfrm>
            <a:off x="214282" y="142852"/>
            <a:ext cx="3718072" cy="650083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00562" y="357166"/>
            <a:ext cx="364333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pt-BR" b="1" dirty="0" smtClean="0"/>
              <a:t>Nome:</a:t>
            </a:r>
          </a:p>
          <a:p>
            <a:r>
              <a:rPr lang="pt-BR" dirty="0" smtClean="0"/>
              <a:t>Camilly A. A. Ferreira</a:t>
            </a:r>
          </a:p>
          <a:p>
            <a:r>
              <a:rPr lang="pt-BR" b="1" dirty="0" smtClean="0"/>
              <a:t>Endereço:</a:t>
            </a:r>
          </a:p>
          <a:p>
            <a:r>
              <a:rPr lang="pt-BR" dirty="0" smtClean="0"/>
              <a:t>Conjunto Residencial Santa Rosa</a:t>
            </a:r>
          </a:p>
          <a:p>
            <a:r>
              <a:rPr lang="pt-BR" dirty="0" smtClean="0"/>
              <a:t>86 fundos, Alto do Querosene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500562" y="2071678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26/10/2017:0mm</a:t>
            </a:r>
          </a:p>
          <a:p>
            <a:r>
              <a:rPr lang="pt-BR" dirty="0" smtClean="0"/>
              <a:t>27/10/2017:20mm</a:t>
            </a:r>
          </a:p>
          <a:p>
            <a:r>
              <a:rPr lang="pt-BR" dirty="0" smtClean="0"/>
              <a:t>28/10/2017:23mm</a:t>
            </a:r>
          </a:p>
          <a:p>
            <a:r>
              <a:rPr lang="pt-BR" dirty="0" smtClean="0"/>
              <a:t>29/10/2017:0mm</a:t>
            </a:r>
          </a:p>
          <a:p>
            <a:r>
              <a:rPr lang="pt-BR" dirty="0" smtClean="0"/>
              <a:t>30/10/2017:0mm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000464" y="3571876"/>
            <a:ext cx="514353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dirty="0" smtClean="0"/>
              <a:t>A quantidade de chuva acumulada no pluviômetro semiautomático (medição feita no mesmo período) é, ligeiramente maior ou ligeiramente menor do que em um pluviômetro convencional, isso por diversos fatores.</a:t>
            </a:r>
            <a:endParaRPr lang="pt-BR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57222" y="571480"/>
            <a:ext cx="9715568" cy="1143008"/>
          </a:xfrm>
        </p:spPr>
        <p:txBody>
          <a:bodyPr>
            <a:noAutofit/>
          </a:bodyPr>
          <a:lstStyle/>
          <a:p>
            <a:r>
              <a:rPr lang="pt-BR" sz="5400" b="1" dirty="0" smtClean="0"/>
              <a:t>Pluviômetros em nosso município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Nossa escola tem seus próprios aparelhos para medição da chuva, tanto os manuais quanto o semi automático, que foi instalado em 11/3/2015, com o intuito de atingir o maior número possível de habitantes e conscientizá-los.</a:t>
            </a:r>
          </a:p>
          <a:p>
            <a:r>
              <a:rPr lang="pt-BR" dirty="0" smtClean="0"/>
              <a:t>A partir daí, certa parte dos alunos passaram a ter seus próprios pluviômetros em suas casas, a partir da orientação da escola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mp. 113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4429124" cy="295090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8596" y="3286124"/>
            <a:ext cx="4857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Instalação do pluviômetro em 11/3/2015</a:t>
            </a:r>
          </a:p>
        </p:txBody>
      </p:sp>
      <p:pic>
        <p:nvPicPr>
          <p:cNvPr id="4" name="Imagem 3" descr="20171026_083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21899" y="1607331"/>
            <a:ext cx="6357983" cy="3714777"/>
          </a:xfrm>
          <a:prstGeom prst="rect">
            <a:avLst/>
          </a:prstGeom>
        </p:spPr>
      </p:pic>
      <p:pic>
        <p:nvPicPr>
          <p:cNvPr id="5" name="Imagem 4" descr="20171201_070917.jpg"/>
          <p:cNvPicPr>
            <a:picLocks noChangeAspect="1"/>
          </p:cNvPicPr>
          <p:nvPr/>
        </p:nvPicPr>
        <p:blipFill>
          <a:blip r:embed="rId4" cstate="print"/>
          <a:srcRect l="14458" r="13935"/>
          <a:stretch>
            <a:fillRect/>
          </a:stretch>
        </p:blipFill>
        <p:spPr>
          <a:xfrm rot="5400000">
            <a:off x="2185684" y="3886490"/>
            <a:ext cx="3000396" cy="251404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28596" y="4429132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Pluviômetro convencional instalado na </a:t>
            </a:r>
            <a:r>
              <a:rPr lang="pt-BR" dirty="0" err="1" smtClean="0"/>
              <a:t>E.E.</a:t>
            </a:r>
            <a:r>
              <a:rPr lang="pt-BR" dirty="0" smtClean="0"/>
              <a:t> Paulo </a:t>
            </a:r>
            <a:r>
              <a:rPr lang="pt-BR" dirty="0" err="1" smtClean="0"/>
              <a:t>Virgínio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500042"/>
            <a:ext cx="278608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Nome:</a:t>
            </a:r>
          </a:p>
          <a:p>
            <a:r>
              <a:rPr lang="pt-BR" dirty="0" smtClean="0"/>
              <a:t>Camila V. B. de Freitas</a:t>
            </a:r>
          </a:p>
          <a:p>
            <a:r>
              <a:rPr lang="pt-BR" b="1" dirty="0" smtClean="0"/>
              <a:t>Endereço:</a:t>
            </a:r>
          </a:p>
          <a:p>
            <a:r>
              <a:rPr lang="pt-BR" dirty="0" smtClean="0"/>
              <a:t>Rua dos Expedicionários</a:t>
            </a:r>
          </a:p>
          <a:p>
            <a:r>
              <a:rPr lang="pt-BR" dirty="0" smtClean="0"/>
              <a:t>Alto do Cruzeiro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57818" y="4786322"/>
            <a:ext cx="300039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Nome:</a:t>
            </a:r>
          </a:p>
          <a:p>
            <a:r>
              <a:rPr lang="pt-BR" dirty="0" smtClean="0"/>
              <a:t>Ana Nicoly Duarte</a:t>
            </a:r>
          </a:p>
          <a:p>
            <a:r>
              <a:rPr lang="pt-BR" b="1" dirty="0" smtClean="0"/>
              <a:t>Endereço:</a:t>
            </a:r>
          </a:p>
          <a:p>
            <a:r>
              <a:rPr lang="pt-BR" dirty="0" smtClean="0"/>
              <a:t>T. João Gonzaga de Campos</a:t>
            </a:r>
          </a:p>
          <a:p>
            <a:r>
              <a:rPr lang="pt-BR" dirty="0" smtClean="0"/>
              <a:t>Falcão</a:t>
            </a:r>
            <a:endParaRPr lang="pt-BR" dirty="0"/>
          </a:p>
        </p:txBody>
      </p:sp>
      <p:pic>
        <p:nvPicPr>
          <p:cNvPr id="5" name="Imagem 4" descr="IMG-20171130-WA0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214555"/>
            <a:ext cx="2857520" cy="4286280"/>
          </a:xfrm>
          <a:prstGeom prst="rect">
            <a:avLst/>
          </a:prstGeom>
        </p:spPr>
      </p:pic>
      <p:pic>
        <p:nvPicPr>
          <p:cNvPr id="6" name="Imagem 5" descr="IMG-20171130-WA0074.jpg"/>
          <p:cNvPicPr>
            <a:picLocks noChangeAspect="1"/>
          </p:cNvPicPr>
          <p:nvPr/>
        </p:nvPicPr>
        <p:blipFill>
          <a:blip r:embed="rId3"/>
          <a:srcRect b="20976"/>
          <a:stretch>
            <a:fillRect/>
          </a:stretch>
        </p:blipFill>
        <p:spPr>
          <a:xfrm>
            <a:off x="5357818" y="714356"/>
            <a:ext cx="3000396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Conclusão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3600" dirty="0" smtClean="0"/>
              <a:t>    Ao final, cremos que o pluviômetro é essencial e um grande “facilitador” à segurança e à vida humana, já que nos auxilia na previsão de eventos que possam vir a causar danos socioeconômicos e/ou à natureza e, e muitas vezes, a partir da prevenção por parte da população, podem salvar vidas.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r>
              <a:rPr lang="pt-BR" b="1" dirty="0" smtClean="0"/>
              <a:t>Pluviômetros - 1° Ano B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571612"/>
            <a:ext cx="8001024" cy="335758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sz="4700" dirty="0" smtClean="0"/>
              <a:t>Integrantes do grupo:</a:t>
            </a:r>
          </a:p>
          <a:p>
            <a:r>
              <a:rPr lang="pt-BR" dirty="0" smtClean="0"/>
              <a:t>Ana Nicoly Duarte N°2</a:t>
            </a:r>
          </a:p>
          <a:p>
            <a:r>
              <a:rPr lang="pt-BR" dirty="0" smtClean="0"/>
              <a:t>Bianca de Oliveira Abreu N°3</a:t>
            </a:r>
          </a:p>
          <a:p>
            <a:r>
              <a:rPr lang="pt-BR" dirty="0" smtClean="0"/>
              <a:t>Bianca S. L. de Oliveira N°4</a:t>
            </a:r>
          </a:p>
          <a:p>
            <a:r>
              <a:rPr lang="pt-BR" dirty="0" smtClean="0"/>
              <a:t>Caio G. L. Gomes N°5</a:t>
            </a:r>
          </a:p>
          <a:p>
            <a:r>
              <a:rPr lang="pt-BR" dirty="0" smtClean="0"/>
              <a:t>Camila V. B. de Freitas N°8</a:t>
            </a:r>
          </a:p>
          <a:p>
            <a:r>
              <a:rPr lang="pt-BR" dirty="0" smtClean="0"/>
              <a:t>Camilly A. A. Ferreira N°9</a:t>
            </a:r>
          </a:p>
          <a:p>
            <a:r>
              <a:rPr lang="pt-BR" dirty="0" smtClean="0"/>
              <a:t>Eduardo H. dos Santos M. Antônio N°13</a:t>
            </a:r>
          </a:p>
          <a:p>
            <a:r>
              <a:rPr lang="pt-BR" dirty="0" smtClean="0"/>
              <a:t>Ester Luize da Silva Barbosa N° 15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0034" y="16430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8596" y="4857760"/>
            <a:ext cx="94297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Fontes utilizadas para pesquisa: </a:t>
            </a:r>
          </a:p>
          <a:p>
            <a:r>
              <a:rPr lang="pt-BR" sz="2000" dirty="0" smtClean="0">
                <a:hlinkClick r:id="rId2"/>
              </a:rPr>
              <a:t>https://pt.wikipedia.org/wiki/Pluvi%C3%B4metro</a:t>
            </a:r>
            <a:endParaRPr lang="pt-BR" sz="2000" dirty="0" smtClean="0"/>
          </a:p>
          <a:p>
            <a:r>
              <a:rPr lang="pt-BR" sz="2000" dirty="0" smtClean="0"/>
              <a:t> </a:t>
            </a:r>
            <a:r>
              <a:rPr lang="pt-BR" sz="2000" dirty="0" smtClean="0">
                <a:hlinkClick r:id="rId3"/>
              </a:rPr>
              <a:t>http://www.efecade.com.br/pluviometro/</a:t>
            </a:r>
            <a:endParaRPr lang="pt-BR" sz="2000" dirty="0" smtClean="0"/>
          </a:p>
          <a:p>
            <a:r>
              <a:rPr lang="pt-BR" sz="2000" dirty="0" smtClean="0"/>
              <a:t> </a:t>
            </a:r>
            <a:r>
              <a:rPr lang="pt-BR" sz="2000" dirty="0" smtClean="0">
                <a:hlinkClick r:id="rId4"/>
              </a:rPr>
              <a:t>http://www.cemaden.gov.br/pluviometrosautomaticos/</a:t>
            </a:r>
            <a:endParaRPr lang="pt-BR" sz="2000" dirty="0" smtClean="0"/>
          </a:p>
          <a:p>
            <a:r>
              <a:rPr lang="pt-BR" sz="2000" dirty="0" smtClean="0"/>
              <a:t> </a:t>
            </a:r>
            <a:r>
              <a:rPr lang="pt-BR" sz="2000" dirty="0" smtClean="0">
                <a:hlinkClick r:id="rId5"/>
              </a:rPr>
              <a:t>http://www.pluviometros.com.br</a:t>
            </a:r>
            <a:endParaRPr lang="pt-BR" sz="20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Terminologia</a:t>
            </a:r>
            <a:endParaRPr lang="pt-BR" sz="5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1643050"/>
            <a:ext cx="8143932" cy="2109790"/>
          </a:xfrm>
        </p:spPr>
        <p:txBody>
          <a:bodyPr>
            <a:noAutofit/>
          </a:bodyPr>
          <a:lstStyle/>
          <a:p>
            <a:pPr algn="l"/>
            <a:r>
              <a:rPr lang="pt-BR" sz="4000" dirty="0" smtClean="0">
                <a:solidFill>
                  <a:schemeClr val="tx1"/>
                </a:solidFill>
              </a:rPr>
              <a:t> O termo pluviômetro é formado pelas palavras </a:t>
            </a:r>
            <a:r>
              <a:rPr lang="pt-BR" sz="4000" i="1" dirty="0" smtClean="0">
                <a:solidFill>
                  <a:schemeClr val="tx1"/>
                </a:solidFill>
              </a:rPr>
              <a:t>pluvia </a:t>
            </a:r>
            <a:r>
              <a:rPr lang="pt-BR" sz="4000" dirty="0" smtClean="0">
                <a:solidFill>
                  <a:schemeClr val="tx1"/>
                </a:solidFill>
              </a:rPr>
              <a:t>(de origem latina, significando chuva), e </a:t>
            </a:r>
            <a:r>
              <a:rPr lang="pt-BR" sz="4000" i="1" dirty="0" smtClean="0">
                <a:solidFill>
                  <a:schemeClr val="tx1"/>
                </a:solidFill>
              </a:rPr>
              <a:t>metro </a:t>
            </a:r>
            <a:r>
              <a:rPr lang="pt-BR" sz="4000" dirty="0" smtClean="0">
                <a:solidFill>
                  <a:schemeClr val="tx1"/>
                </a:solidFill>
              </a:rPr>
              <a:t>(de origem grega, significando instrumento para medir). Assim sendo, pluviômetro significa “medidor de chuva”.</a:t>
            </a:r>
            <a:endParaRPr lang="pt-B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Origem</a:t>
            </a:r>
            <a:endParaRPr lang="pt-BR" sz="54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12858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3800" dirty="0" smtClean="0"/>
              <a:t>    Embora não hajam informações confiáveis sobre a autoria da invenção do pluviômetro, existe a informação de que no ano de 1245, efetuou-se na China, pela primeira vez, o registro de um índice pluviométrico com a utilização do instrumento, o que só viria a acontecer no ocidente a partir de 1639.</a:t>
            </a:r>
            <a:endParaRPr lang="pt-BR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6000" b="1" dirty="0" smtClean="0"/>
              <a:t>O que é um pluviômetro ?</a:t>
            </a:r>
            <a:endParaRPr lang="pt-BR" sz="6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857364"/>
            <a:ext cx="85439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4000" dirty="0" smtClean="0"/>
              <a:t>    O</a:t>
            </a:r>
            <a:r>
              <a:rPr lang="pt-BR" sz="4000" dirty="0"/>
              <a:t> pluviômetro é um </a:t>
            </a:r>
            <a:r>
              <a:rPr lang="pt-BR" sz="4000" dirty="0" smtClean="0"/>
              <a:t>aparelho de</a:t>
            </a:r>
            <a:r>
              <a:rPr lang="pt-BR" sz="4000" dirty="0"/>
              <a:t> </a:t>
            </a:r>
            <a:r>
              <a:rPr lang="pt-BR" sz="4000" dirty="0" smtClean="0"/>
              <a:t>meteorologia</a:t>
            </a:r>
            <a:r>
              <a:rPr lang="pt-BR" sz="4000" dirty="0"/>
              <a:t> usado para recolher e </a:t>
            </a:r>
            <a:r>
              <a:rPr lang="pt-BR" sz="4000" dirty="0" smtClean="0"/>
              <a:t>medir a </a:t>
            </a:r>
            <a:r>
              <a:rPr lang="pt-BR" sz="4000" dirty="0"/>
              <a:t>quantidade de líquidos ou </a:t>
            </a:r>
            <a:r>
              <a:rPr lang="pt-BR" sz="4000" dirty="0" smtClean="0"/>
              <a:t>sólidos, tais como chuva e neve, precipitados durante </a:t>
            </a:r>
            <a:r>
              <a:rPr lang="pt-BR" sz="4000" dirty="0"/>
              <a:t>um determinado </a:t>
            </a:r>
            <a:r>
              <a:rPr lang="pt-BR" sz="4000" dirty="0" smtClean="0"/>
              <a:t>tempo</a:t>
            </a:r>
            <a:r>
              <a:rPr lang="pt-BR" sz="4000" dirty="0"/>
              <a:t> </a:t>
            </a:r>
            <a:r>
              <a:rPr lang="pt-BR" sz="4000" dirty="0" smtClean="0"/>
              <a:t>em um determinado local.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85728"/>
            <a:ext cx="8929718" cy="1470025"/>
          </a:xfrm>
        </p:spPr>
        <p:txBody>
          <a:bodyPr>
            <a:noAutofit/>
          </a:bodyPr>
          <a:lstStyle/>
          <a:p>
            <a:r>
              <a:rPr lang="pt-BR" sz="5400" b="1" dirty="0" smtClean="0"/>
              <a:t>Qual a função do pluviômetro?</a:t>
            </a:r>
            <a:endParaRPr lang="pt-BR" sz="5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14348" y="2071678"/>
            <a:ext cx="7858180" cy="4214842"/>
          </a:xfrm>
        </p:spPr>
        <p:txBody>
          <a:bodyPr>
            <a:noAutofit/>
          </a:bodyPr>
          <a:lstStyle/>
          <a:p>
            <a:pPr algn="l"/>
            <a: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função desse aparelho é melhorar a previsão de desastres naturais, a partir da medição e monitoramento da precipitação, e reduzir os problemas ambientais, sociais e econômicos causados por tais.</a:t>
            </a:r>
            <a:endParaRPr lang="pt-B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1000132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Índice pluviométrico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4000" dirty="0" smtClean="0"/>
              <a:t>   O índice pluviométrico é a medição, em milímetros, que indica o volume de precipitação por m² em um local durante um período de tempo estabelecido.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Tipos de pluviômetros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7"/>
            <a:ext cx="9144000" cy="24288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4000" dirty="0" smtClean="0"/>
              <a:t>  </a:t>
            </a:r>
            <a:r>
              <a:rPr lang="pt-BR" sz="3600" dirty="0" smtClean="0"/>
              <a:t>Existem alguns tipos de pluviômetros, alguns mais simples do que outros, porém todos com a mesma finalidade: medir a quantidade de  chuva. Os </a:t>
            </a:r>
            <a:r>
              <a:rPr lang="pt-BR" sz="3600" dirty="0"/>
              <a:t>principais tipos </a:t>
            </a:r>
            <a:r>
              <a:rPr lang="pt-BR" sz="3600" dirty="0" smtClean="0"/>
              <a:t>são:</a:t>
            </a:r>
          </a:p>
          <a:p>
            <a:pPr>
              <a:buNone/>
            </a:pPr>
            <a:endParaRPr lang="pt-BR" sz="3600" dirty="0" smtClean="0"/>
          </a:p>
          <a:p>
            <a:pPr>
              <a:buNone/>
            </a:pPr>
            <a:endParaRPr lang="pt-BR" sz="4000" dirty="0"/>
          </a:p>
        </p:txBody>
      </p:sp>
      <p:sp>
        <p:nvSpPr>
          <p:cNvPr id="10" name="Retângulo 9"/>
          <p:cNvSpPr/>
          <p:nvPr/>
        </p:nvSpPr>
        <p:spPr>
          <a:xfrm>
            <a:off x="357158" y="3571874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• Convencionais – armazena a quantidade de chuva. A medição é feita e anotada manualmente.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>• Semiautomáticos – mede e armazena a informação sobre a quantidade de chuva. A leitura é feita por meio de um painel digital.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/>
              <a:t>• Automáticos – mede, armazena e transmite automaticamente a informação sobre a quantidade de chuva.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utomati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2879037" cy="4000528"/>
          </a:xfrm>
          <a:prstGeom prst="rect">
            <a:avLst/>
          </a:prstGeom>
        </p:spPr>
      </p:pic>
      <p:pic>
        <p:nvPicPr>
          <p:cNvPr id="3" name="Imagem 2" descr="semi automático.jpg"/>
          <p:cNvPicPr>
            <a:picLocks noChangeAspect="1"/>
          </p:cNvPicPr>
          <p:nvPr/>
        </p:nvPicPr>
        <p:blipFill>
          <a:blip r:embed="rId3" cstate="print"/>
          <a:srcRect t="6776"/>
          <a:stretch>
            <a:fillRect/>
          </a:stretch>
        </p:blipFill>
        <p:spPr>
          <a:xfrm>
            <a:off x="6072198" y="1571612"/>
            <a:ext cx="2857520" cy="3931454"/>
          </a:xfrm>
          <a:prstGeom prst="rect">
            <a:avLst/>
          </a:prstGeom>
        </p:spPr>
      </p:pic>
      <p:pic>
        <p:nvPicPr>
          <p:cNvPr id="4" name="Imagem 3" descr="manu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571612"/>
            <a:ext cx="2841237" cy="396984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072198" y="564357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Pluviômetro semi automático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85720" y="564357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Pluviômetro automático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428992" y="564357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Pluviômetro manual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14348" y="357166"/>
            <a:ext cx="778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Principais tipos de pluviômetros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sz="5400" b="1" dirty="0" smtClean="0"/>
              <a:t>Mas, há alguma diferença?</a:t>
            </a:r>
            <a:endParaRPr lang="pt-BR" sz="5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86380" y="2857496"/>
            <a:ext cx="3643370" cy="135732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pt-BR" sz="2000" b="1" dirty="0" smtClean="0">
                <a:solidFill>
                  <a:schemeClr val="tx1"/>
                </a:solidFill>
              </a:rPr>
              <a:t>Pluviômetro semiautomático: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E.E. Paulo Virgínio</a:t>
            </a:r>
          </a:p>
          <a:p>
            <a:r>
              <a:rPr lang="pt-BR" sz="2000" b="1" dirty="0" smtClean="0">
                <a:solidFill>
                  <a:schemeClr val="tx1"/>
                </a:solidFill>
              </a:rPr>
              <a:t>Endereço: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Ladeira 20 de Abril, Centro, 134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57158" y="1285860"/>
            <a:ext cx="878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Como veremos a seguir, os dados variam, e bastante, de um tipo de pluviômetro para o outro;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57818" y="4500570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26/10/2017:23.8mm</a:t>
            </a:r>
          </a:p>
          <a:p>
            <a:r>
              <a:rPr lang="pt-BR" dirty="0" smtClean="0"/>
              <a:t>27/10/2017:15mm</a:t>
            </a:r>
          </a:p>
          <a:p>
            <a:r>
              <a:rPr lang="pt-BR" dirty="0" smtClean="0"/>
              <a:t>28/10/2017:8mm</a:t>
            </a:r>
          </a:p>
          <a:p>
            <a:r>
              <a:rPr lang="pt-BR" dirty="0" smtClean="0"/>
              <a:t>29/10/2017:0mm</a:t>
            </a:r>
          </a:p>
          <a:p>
            <a:r>
              <a:rPr lang="pt-BR" dirty="0" smtClean="0"/>
              <a:t>30/10/2017:11,4mm</a:t>
            </a:r>
          </a:p>
        </p:txBody>
      </p:sp>
      <p:pic>
        <p:nvPicPr>
          <p:cNvPr id="1027" name="Picture 3" descr="C:\Users\Inspiron\Downloads\chart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14620"/>
            <a:ext cx="5072099" cy="33343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604</Words>
  <Application>Microsoft Office PowerPoint</Application>
  <PresentationFormat>Apresentação na tela (4:3)</PresentationFormat>
  <Paragraphs>85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Terminologia</vt:lpstr>
      <vt:lpstr>Origem</vt:lpstr>
      <vt:lpstr>O que é um pluviômetro ?</vt:lpstr>
      <vt:lpstr>Qual a função do pluviômetro?</vt:lpstr>
      <vt:lpstr>Índice pluviométrico</vt:lpstr>
      <vt:lpstr>Tipos de pluviômetros</vt:lpstr>
      <vt:lpstr>Slide 8</vt:lpstr>
      <vt:lpstr>Mas, há alguma diferença?</vt:lpstr>
      <vt:lpstr>Slide 10</vt:lpstr>
      <vt:lpstr>Pluviômetros em nosso município</vt:lpstr>
      <vt:lpstr>Slide 12</vt:lpstr>
      <vt:lpstr>Slide 13</vt:lpstr>
      <vt:lpstr>Conclusão</vt:lpstr>
      <vt:lpstr>Pluviômetros - 1° Ano 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Inspiron</dc:creator>
  <cp:lastModifiedBy>Inspiron</cp:lastModifiedBy>
  <cp:revision>67</cp:revision>
  <dcterms:created xsi:type="dcterms:W3CDTF">2017-11-22T00:50:22Z</dcterms:created>
  <dcterms:modified xsi:type="dcterms:W3CDTF">2017-12-01T09:19:54Z</dcterms:modified>
</cp:coreProperties>
</file>