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70" r:id="rId3"/>
    <p:sldId id="257" r:id="rId4"/>
    <p:sldId id="276" r:id="rId5"/>
    <p:sldId id="258" r:id="rId6"/>
    <p:sldId id="259" r:id="rId7"/>
    <p:sldId id="273" r:id="rId8"/>
    <p:sldId id="260" r:id="rId9"/>
    <p:sldId id="265" r:id="rId10"/>
    <p:sldId id="261" r:id="rId11"/>
    <p:sldId id="274" r:id="rId12"/>
    <p:sldId id="262" r:id="rId13"/>
    <p:sldId id="263" r:id="rId14"/>
    <p:sldId id="277" r:id="rId15"/>
    <p:sldId id="266" r:id="rId16"/>
    <p:sldId id="268" r:id="rId17"/>
    <p:sldId id="279" r:id="rId18"/>
    <p:sldId id="269" r:id="rId19"/>
    <p:sldId id="278" r:id="rId20"/>
    <p:sldId id="271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093" autoAdjust="0"/>
    <p:restoredTop sz="94660"/>
  </p:normalViewPr>
  <p:slideViewPr>
    <p:cSldViewPr>
      <p:cViewPr varScale="1">
        <p:scale>
          <a:sx n="68" d="100"/>
          <a:sy n="68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A3220-DD4E-4C69-B3D9-39D3A46A7E18}" type="datetimeFigureOut">
              <a:rPr lang="pt-BR" smtClean="0"/>
              <a:pPr/>
              <a:t>30/11/2017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39D79-0557-44EB-9D8B-91570EAE3CC5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328415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39D79-0557-44EB-9D8B-91570EAE3CC5}" type="slidenum">
              <a:rPr lang="pt-BR" smtClean="0"/>
              <a:pPr/>
              <a:t>13</a:t>
            </a:fld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39D79-0557-44EB-9D8B-91570EAE3CC5}" type="slidenum">
              <a:rPr lang="pt-BR" smtClean="0"/>
              <a:pPr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567160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9635C99-E553-4D34-B117-DFF9C693B175}" type="datetimeFigureOut">
              <a:rPr lang="pt-BR" smtClean="0"/>
              <a:pPr/>
              <a:t>30/11/2017</a:t>
            </a:fld>
            <a:endParaRPr lang="pt-BR" dirty="0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 dirty="0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079FF6-FEEE-4B0A-BA3C-F1F0A279DB0C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5C99-E553-4D34-B117-DFF9C693B175}" type="datetimeFigureOut">
              <a:rPr lang="pt-BR" smtClean="0"/>
              <a:pPr/>
              <a:t>30/11/2017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9FF6-FEEE-4B0A-BA3C-F1F0A279DB0C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5C99-E553-4D34-B117-DFF9C693B175}" type="datetimeFigureOut">
              <a:rPr lang="pt-BR" smtClean="0"/>
              <a:pPr/>
              <a:t>30/11/2017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9FF6-FEEE-4B0A-BA3C-F1F0A279DB0C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5C99-E553-4D34-B117-DFF9C693B175}" type="datetimeFigureOut">
              <a:rPr lang="pt-BR" smtClean="0"/>
              <a:pPr/>
              <a:t>30/11/2017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9FF6-FEEE-4B0A-BA3C-F1F0A279DB0C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5C99-E553-4D34-B117-DFF9C693B175}" type="datetimeFigureOut">
              <a:rPr lang="pt-BR" smtClean="0"/>
              <a:pPr/>
              <a:t>30/11/2017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9FF6-FEEE-4B0A-BA3C-F1F0A279DB0C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5C99-E553-4D34-B117-DFF9C693B175}" type="datetimeFigureOut">
              <a:rPr lang="pt-BR" smtClean="0"/>
              <a:pPr/>
              <a:t>30/11/2017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9FF6-FEEE-4B0A-BA3C-F1F0A279DB0C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5C99-E553-4D34-B117-DFF9C693B175}" type="datetimeFigureOut">
              <a:rPr lang="pt-BR" smtClean="0"/>
              <a:pPr/>
              <a:t>30/11/2017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9FF6-FEEE-4B0A-BA3C-F1F0A279DB0C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5C99-E553-4D34-B117-DFF9C693B175}" type="datetimeFigureOut">
              <a:rPr lang="pt-BR" smtClean="0"/>
              <a:pPr/>
              <a:t>30/11/2017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9FF6-FEEE-4B0A-BA3C-F1F0A279DB0C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35C99-E553-4D34-B117-DFF9C693B175}" type="datetimeFigureOut">
              <a:rPr lang="pt-BR" smtClean="0"/>
              <a:pPr/>
              <a:t>30/11/2017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9FF6-FEEE-4B0A-BA3C-F1F0A279DB0C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9635C99-E553-4D34-B117-DFF9C693B175}" type="datetimeFigureOut">
              <a:rPr lang="pt-BR" smtClean="0"/>
              <a:pPr/>
              <a:t>30/11/2017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9FF6-FEEE-4B0A-BA3C-F1F0A279DB0C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dirty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9635C99-E553-4D34-B117-DFF9C693B175}" type="datetimeFigureOut">
              <a:rPr lang="pt-BR" smtClean="0"/>
              <a:pPr/>
              <a:t>30/11/2017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079FF6-FEEE-4B0A-BA3C-F1F0A279DB0C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9635C99-E553-4D34-B117-DFF9C693B175}" type="datetimeFigureOut">
              <a:rPr lang="pt-BR" smtClean="0"/>
              <a:pPr/>
              <a:t>30/11/2017</a:t>
            </a:fld>
            <a:endParaRPr lang="pt-BR" dirty="0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 dirty="0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E079FF6-FEEE-4B0A-BA3C-F1F0A279DB0C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I:\TD\Entrevista%20Cida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72400" cy="1686885"/>
          </a:xfrm>
        </p:spPr>
        <p:txBody>
          <a:bodyPr>
            <a:normAutofit/>
          </a:bodyPr>
          <a:lstStyle/>
          <a:p>
            <a:pPr algn="ctr"/>
            <a:r>
              <a:rPr lang="pt-BR" sz="8000" dirty="0">
                <a:solidFill>
                  <a:schemeClr val="tx1"/>
                </a:solidFill>
                <a:latin typeface="Algerian" pitchFamily="82" charset="0"/>
              </a:rPr>
              <a:t>História Oral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42910" y="3357562"/>
            <a:ext cx="7772400" cy="1199704"/>
          </a:xfrm>
        </p:spPr>
        <p:txBody>
          <a:bodyPr>
            <a:normAutofit lnSpcReduction="1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pt-BR" sz="3600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E. E. Paulo Virgínio </a:t>
            </a:r>
          </a:p>
          <a:p>
            <a:pPr algn="ctr"/>
            <a:r>
              <a:rPr lang="pt-BR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1º A  </a:t>
            </a:r>
          </a:p>
        </p:txBody>
      </p:sp>
      <p:pic>
        <p:nvPicPr>
          <p:cNvPr id="14338" name="Picture 2" descr="Resultado de imagem para cemaden 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572140"/>
            <a:ext cx="1071570" cy="9286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3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2">
                    <a:lumMod val="50000"/>
                  </a:schemeClr>
                </a:solidFill>
                <a:latin typeface="Elephant" pitchFamily="18" charset="0"/>
              </a:rPr>
              <a:t>III Relato:</a:t>
            </a:r>
          </a:p>
        </p:txBody>
      </p:sp>
      <p:sp>
        <p:nvSpPr>
          <p:cNvPr id="6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/>
          <a:lstStyle/>
          <a:p>
            <a:pPr lvl="0" algn="just">
              <a:buClr>
                <a:srgbClr val="00B050"/>
              </a:buClr>
            </a:pPr>
            <a:r>
              <a:rPr lang="pt-BR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Entrevistado (a): </a:t>
            </a:r>
            <a:r>
              <a:rPr lang="pt-BR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Rafael Wilson de Oliveira</a:t>
            </a:r>
            <a:endParaRPr lang="pt-BR" sz="28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Clr>
                <a:srgbClr val="00B050"/>
              </a:buClr>
            </a:pPr>
            <a:r>
              <a:rPr lang="pt-BR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Bairro: </a:t>
            </a:r>
            <a:r>
              <a:rPr lang="pt-PT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Várzea do Gouveia – Cunha/ SP</a:t>
            </a:r>
            <a:endParaRPr lang="pt-PT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Imagem 4"/>
          <p:cNvPicPr/>
          <p:nvPr/>
        </p:nvPicPr>
        <p:blipFill>
          <a:blip r:embed="rId2"/>
          <a:srcRect l="21965" t="9067" r="5287" b="14871"/>
          <a:stretch>
            <a:fillRect/>
          </a:stretch>
        </p:blipFill>
        <p:spPr bwMode="auto">
          <a:xfrm>
            <a:off x="1458000" y="2748054"/>
            <a:ext cx="6228000" cy="30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530619"/>
          </a:xfrm>
        </p:spPr>
        <p:txBody>
          <a:bodyPr/>
          <a:lstStyle/>
          <a:p>
            <a:pPr lvl="0" algn="just">
              <a:buClr>
                <a:srgbClr val="00B050"/>
              </a:buClr>
            </a:pPr>
            <a:r>
              <a:rPr lang="pt-BR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Também </a:t>
            </a:r>
            <a:r>
              <a:rPr lang="pt-BR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presenciou transbordamentos do rio, </a:t>
            </a:r>
            <a:r>
              <a:rPr lang="pt-BR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resultante </a:t>
            </a:r>
            <a:r>
              <a:rPr lang="pt-BR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do cheia repentino e mínimo escoamento; </a:t>
            </a:r>
            <a:r>
              <a:rPr lang="pt-BR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que danificou muitas coisas na loja, e dificultou agudamente a higienização do espaço.</a:t>
            </a:r>
          </a:p>
          <a:p>
            <a:pPr lvl="0" algn="just">
              <a:buClr>
                <a:srgbClr val="00B050"/>
              </a:buClr>
            </a:pPr>
            <a:r>
              <a:rPr lang="pt-BR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 uma relação humana com os desastres sucedidos, a relação de degradação ambiental, nesse caso do córrego. Os </a:t>
            </a:r>
            <a:r>
              <a:rPr lang="pt-BR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moradores</a:t>
            </a:r>
            <a:r>
              <a:rPr lang="pt-BR" sz="2800" dirty="0">
                <a:solidFill>
                  <a:prstClr val="black"/>
                </a:solidFill>
              </a:rPr>
              <a:t> </a:t>
            </a:r>
            <a:r>
              <a:rPr lang="pt-BR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irrefletidamente obstruem o canal depositando dejetos, que impedem o escoamento da água, precipitando-o a transbordar.</a:t>
            </a:r>
          </a:p>
          <a:p>
            <a:pPr lvl="0" algn="just">
              <a:buClr>
                <a:srgbClr val="00B050"/>
              </a:buClr>
            </a:pP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“Adotaram” uma tábua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à 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porta, para prevenir a “invasão”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da água, 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porém neste dia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estavam 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sem e não houve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“impedimento”. </a:t>
            </a:r>
            <a:endParaRPr lang="pt-BR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04049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578687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É difícil saber 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se vai chover muito ou se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haverá vertimento. 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Pois, a chuva pode estar ocorrendo em maior parte nas nascentes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, e não aqui, 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por exemplo. </a:t>
            </a:r>
          </a:p>
          <a:p>
            <a:pPr algn="just"/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É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necessário: acabar com poluição e de 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alterações no leito do rio, como ampliar as laterais, “abrí-lo”. Além do auxílio por parte da prefeitura.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294" t="20508" r="19839" b="21875"/>
          <a:stretch>
            <a:fillRect/>
          </a:stretch>
        </p:blipFill>
        <p:spPr bwMode="auto">
          <a:xfrm>
            <a:off x="1893075" y="3286124"/>
            <a:ext cx="5357850" cy="2500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2">
                    <a:lumMod val="50000"/>
                  </a:schemeClr>
                </a:solidFill>
                <a:latin typeface="Elephant" pitchFamily="18" charset="0"/>
              </a:rPr>
              <a:t>IV Relato:</a:t>
            </a:r>
          </a:p>
        </p:txBody>
      </p:sp>
      <p:sp>
        <p:nvSpPr>
          <p:cNvPr id="6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/>
          <a:lstStyle/>
          <a:p>
            <a:pPr lvl="0" algn="just">
              <a:buClr>
                <a:srgbClr val="00B050"/>
              </a:buClr>
            </a:pPr>
            <a:r>
              <a:rPr lang="pt-BR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Entrevistado (a): </a:t>
            </a:r>
            <a:r>
              <a:rPr lang="pt-BR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Maria Aparecida Pereira</a:t>
            </a:r>
          </a:p>
          <a:p>
            <a:pPr lvl="0" algn="just">
              <a:buClr>
                <a:srgbClr val="00B050"/>
              </a:buClr>
            </a:pPr>
            <a:r>
              <a:rPr lang="pt-BR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Bairro: </a:t>
            </a:r>
            <a:r>
              <a:rPr lang="pt-BR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Várzea do Gouveia – Cunha/ SP</a:t>
            </a:r>
          </a:p>
          <a:p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3"/>
          <a:srcRect l="22222" t="8471" r="7168" b="15919"/>
          <a:stretch>
            <a:fillRect/>
          </a:stretch>
        </p:blipFill>
        <p:spPr bwMode="auto">
          <a:xfrm>
            <a:off x="1458000" y="2819492"/>
            <a:ext cx="6228000" cy="30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ntrevista Cid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 l="26967" r="29213"/>
          <a:stretch>
            <a:fillRect/>
          </a:stretch>
        </p:blipFill>
        <p:spPr>
          <a:xfrm>
            <a:off x="2321703" y="1812226"/>
            <a:ext cx="4500594" cy="29026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2">
                    <a:lumMod val="50000"/>
                  </a:schemeClr>
                </a:solidFill>
                <a:latin typeface="Elephant" pitchFamily="18" charset="0"/>
              </a:rPr>
              <a:t>Imagens Locais:</a:t>
            </a:r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71612"/>
            <a:ext cx="3357586" cy="414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0048" y="1571611"/>
            <a:ext cx="3372414" cy="414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07249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Esse 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portão foi uma medida adotada pelos vizinhos, para quando aberto liberar a passagem da água, mesmo com sua sujeira. Pois, se impedir esse lixo, o acúmulo do mesmo impossibilita a passagem da água, gerando mais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prejuízos ali.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  <a:p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7992" y="3000372"/>
            <a:ext cx="3432570" cy="25717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000372"/>
            <a:ext cx="3429024" cy="2571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99998" y="274638"/>
            <a:ext cx="8744004" cy="1143000"/>
          </a:xfrm>
        </p:spPr>
        <p:txBody>
          <a:bodyPr>
            <a:noAutofit/>
          </a:bodyPr>
          <a:lstStyle/>
          <a:p>
            <a:pPr algn="ctr"/>
            <a:r>
              <a:rPr lang="pt-BR" sz="4050" dirty="0" smtClean="0">
                <a:solidFill>
                  <a:schemeClr val="accent2">
                    <a:lumMod val="50000"/>
                  </a:schemeClr>
                </a:solidFill>
                <a:latin typeface="Elephant" pitchFamily="18" charset="0"/>
              </a:rPr>
              <a:t>Observações – Várzea do Gouveia</a:t>
            </a:r>
            <a:endParaRPr lang="pt-BR" sz="4050" dirty="0">
              <a:solidFill>
                <a:schemeClr val="accent2">
                  <a:lumMod val="50000"/>
                </a:schemeClr>
              </a:solidFill>
              <a:latin typeface="Elephant" pitchFamily="18" charset="0"/>
            </a:endParaRPr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/>
          <a:srcRect l="22575" t="8785" r="5115" b="15919"/>
          <a:stretch>
            <a:fillRect/>
          </a:stretch>
        </p:blipFill>
        <p:spPr bwMode="auto">
          <a:xfrm>
            <a:off x="706578" y="1481138"/>
            <a:ext cx="7730843" cy="45259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fim, verificamos que todos nós estamos sujeitos a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desastres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aturais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embora os mais vulneráveis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sejam os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residentes de áreas de risco. Além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disso, é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importante o monitoramento para prevenir riscos diante de uma alta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pluviosidade e a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verificação da vulnerabilidade local (condições do solo, rachaduras na parede, acúmulo de lixo, etc.) </a:t>
            </a:r>
          </a:p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a percepção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coletiva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o lixo, como causa principal da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inundação, desastres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naturais.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Porém,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sabemos que o descarte inadequado do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mesmo é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apenas um dos fatores que potencializam desastres naturais, dentre vários outros, tais como os que seguem:</a:t>
            </a:r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2">
                    <a:lumMod val="50000"/>
                  </a:schemeClr>
                </a:solidFill>
                <a:latin typeface="Elephant" pitchFamily="18" charset="0"/>
              </a:rPr>
              <a:t>Conclusão: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578687"/>
          </a:xfrm>
        </p:spPr>
        <p:txBody>
          <a:bodyPr/>
          <a:lstStyle/>
          <a:p>
            <a:pPr algn="just">
              <a:buNone/>
            </a:pPr>
            <a:endParaRPr lang="pt-B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Construções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irregulares;</a:t>
            </a:r>
          </a:p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Falta de conhecimento/conscientização da população;</a:t>
            </a:r>
          </a:p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Variações climáticas com ocorrências de eventos extremos;</a:t>
            </a:r>
          </a:p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Alterações ambientais </a:t>
            </a:r>
            <a:r>
              <a:rPr lang="pt-BR" sz="2800">
                <a:latin typeface="Times New Roman" panose="02020603050405020304" pitchFamily="18" charset="0"/>
                <a:cs typeface="Times New Roman" panose="02020603050405020304" pitchFamily="18" charset="0"/>
              </a:rPr>
              <a:t>relacionadas </a:t>
            </a:r>
            <a:r>
              <a:rPr lang="pt-BR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ação do homem e sua interferência no equilíbrio ecológico (efeito estufa);</a:t>
            </a:r>
          </a:p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Necessidade de utilização de áreas de risco, por questões econômicas e sociais.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50031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Sendo a História Oral, no século XXI algo válido e confiável, em que o indivíduo não fala só de si próprio, como também de outros sujeitos a mesma situação. A proposta de coleta dessas memórias e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narrativas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instigou desvelo, em especial aos nossos rios, que em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seu vertimento prejudica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moradores. </a:t>
            </a:r>
          </a:p>
          <a:p>
            <a:pPr algn="just"/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Essa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atividade de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“HISTÓRIA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VIVA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revela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distintas experiências, visões e pensamentos; além de possibilitar-nos a experimentação dessa individualidade quanto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às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mudanças socioambientais.</a:t>
            </a:r>
          </a:p>
          <a:p>
            <a:pPr algn="just">
              <a:buNone/>
            </a:pPr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t-B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2">
                    <a:lumMod val="50000"/>
                  </a:schemeClr>
                </a:solidFill>
                <a:latin typeface="Elephant" pitchFamily="18" charset="0"/>
                <a:cs typeface="Times New Roman" pitchFamily="18" charset="0"/>
              </a:rPr>
              <a:t>Motivação: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650125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pt-BR" b="1" u="sng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</a:rPr>
              <a:t>Autoria</a:t>
            </a:r>
          </a:p>
          <a:p>
            <a:pPr algn="ctr">
              <a:buNone/>
            </a:pPr>
            <a:endParaRPr lang="pt-BR" b="1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ephant" pitchFamily="18" charset="0"/>
            </a:endParaRPr>
          </a:p>
          <a:p>
            <a:pPr algn="ctr">
              <a:buNone/>
            </a:pPr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</a:rPr>
              <a:t>Leandro H. V. de F. Fiorelli </a:t>
            </a:r>
          </a:p>
          <a:p>
            <a:pPr algn="ctr">
              <a:buNone/>
            </a:pPr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</a:rPr>
              <a:t>Letícia Nascimento de Carvalho</a:t>
            </a:r>
          </a:p>
          <a:p>
            <a:pPr algn="ctr">
              <a:buNone/>
            </a:pPr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</a:rPr>
              <a:t>Maria Eduarda Oliveira</a:t>
            </a:r>
          </a:p>
          <a:p>
            <a:pPr algn="ctr">
              <a:buNone/>
            </a:pPr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</a:rPr>
              <a:t>Maria Julia N. de Oliveira</a:t>
            </a:r>
          </a:p>
          <a:p>
            <a:pPr algn="ctr">
              <a:buNone/>
            </a:pPr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</a:rPr>
              <a:t>Nicoly R. dos Santos</a:t>
            </a:r>
          </a:p>
          <a:p>
            <a:pPr algn="ctr">
              <a:buNone/>
            </a:pPr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</a:rPr>
              <a:t>Rafael Pereira da Silva</a:t>
            </a:r>
          </a:p>
          <a:p>
            <a:pPr algn="ctr">
              <a:buNone/>
            </a:pPr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</a:rPr>
              <a:t>Rafaela Fernandes Coelho</a:t>
            </a:r>
          </a:p>
          <a:p>
            <a:pPr algn="ctr">
              <a:buNone/>
            </a:pPr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</a:rPr>
              <a:t>Raphaela Larissa dos Santos</a:t>
            </a:r>
          </a:p>
          <a:p>
            <a:pPr algn="ctr">
              <a:buNone/>
            </a:pPr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</a:rPr>
              <a:t>Rener Alessandro de Carvalho</a:t>
            </a:r>
          </a:p>
          <a:p>
            <a:pPr algn="ctr">
              <a:buNone/>
            </a:pPr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</a:rPr>
              <a:t>Ricardo H. D. dos Santos</a:t>
            </a:r>
          </a:p>
          <a:p>
            <a:pPr algn="ctr">
              <a:buNone/>
            </a:pPr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</a:rPr>
              <a:t>Sabrina M. de Carvalho</a:t>
            </a:r>
          </a:p>
          <a:p>
            <a:pPr algn="ctr">
              <a:buNone/>
            </a:pPr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</a:rPr>
              <a:t>Samantha dos Santos Siqueira</a:t>
            </a:r>
          </a:p>
          <a:p>
            <a:pPr algn="ctr">
              <a:buNone/>
            </a:pPr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</a:rPr>
              <a:t>Thalys Oliveira da Silva</a:t>
            </a:r>
          </a:p>
          <a:p>
            <a:pPr algn="ctr">
              <a:buNone/>
            </a:pPr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</a:rPr>
              <a:t>Valter Giovane Pereira</a:t>
            </a:r>
          </a:p>
          <a:p>
            <a:pPr algn="ctr">
              <a:buNone/>
            </a:pPr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</a:rPr>
              <a:t>Felipe Albano da S. Vieira</a:t>
            </a:r>
          </a:p>
          <a:p>
            <a:pPr algn="ctr">
              <a:buNone/>
            </a:pPr>
            <a:r>
              <a:rPr lang="pt-B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</a:rPr>
              <a:t>Guilherme L. de Oliveira</a:t>
            </a:r>
          </a:p>
          <a:p>
            <a:pPr algn="ctr">
              <a:buNone/>
            </a:pPr>
            <a:endPara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ephant" pitchFamily="18" charset="0"/>
            </a:endParaRPr>
          </a:p>
          <a:p>
            <a:pPr algn="ctr">
              <a:buNone/>
            </a:pPr>
            <a:r>
              <a:rPr lang="pt-BR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</a:rPr>
              <a:t>Alunos – 1º A – </a:t>
            </a:r>
          </a:p>
          <a:p>
            <a:pPr algn="ctr">
              <a:buNone/>
            </a:pPr>
            <a:endParaRPr lang="pt-BR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lephant" pitchFamily="18" charset="0"/>
            </a:endParaRPr>
          </a:p>
          <a:p>
            <a:pPr algn="ctr">
              <a:buNone/>
            </a:pPr>
            <a:r>
              <a:rPr lang="pt-BR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</a:rPr>
              <a:t>Obrigado!</a:t>
            </a:r>
          </a:p>
          <a:p>
            <a:pPr algn="ctr">
              <a:buNone/>
            </a:pPr>
            <a:endParaRPr lang="pt-BR" sz="1100" dirty="0">
              <a:latin typeface="Elephan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8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4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60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80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2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400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600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0" fill="hold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0" fill="hold"/>
                                        <p:tgtEl>
                                          <p:spTgt spid="2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lephant" pitchFamily="18" charset="0"/>
              </a:rPr>
              <a:t>I Relato:</a:t>
            </a:r>
          </a:p>
        </p:txBody>
      </p:sp>
      <p:sp>
        <p:nvSpPr>
          <p:cNvPr id="6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/>
          <a:lstStyle/>
          <a:p>
            <a:pPr lvl="0" algn="just">
              <a:buClr>
                <a:srgbClr val="00B050"/>
              </a:buClr>
            </a:pPr>
            <a:r>
              <a:rPr lang="pt-BR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Entrevistado (a): </a:t>
            </a:r>
            <a:r>
              <a:rPr lang="pt-PT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Valdinéia Lúcia de Carvalho</a:t>
            </a:r>
          </a:p>
          <a:p>
            <a:pPr lvl="0" algn="just">
              <a:buClr>
                <a:srgbClr val="00B050"/>
              </a:buClr>
            </a:pPr>
            <a:r>
              <a:rPr lang="pt-PT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Bairro: </a:t>
            </a:r>
            <a:r>
              <a:rPr lang="pt-PT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Falcão - Cunha/ SP</a:t>
            </a:r>
          </a:p>
          <a:p>
            <a:pPr lvl="0" algn="just">
              <a:buClr>
                <a:srgbClr val="00B050"/>
              </a:buClr>
            </a:pPr>
            <a:endParaRPr lang="pt-PT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  <p:pic>
        <p:nvPicPr>
          <p:cNvPr id="8" name="Imagem 7"/>
          <p:cNvPicPr/>
          <p:nvPr/>
        </p:nvPicPr>
        <p:blipFill>
          <a:blip r:embed="rId2" cstate="print"/>
          <a:srcRect l="21815" t="9600" r="6439" b="17600"/>
          <a:stretch>
            <a:fillRect/>
          </a:stretch>
        </p:blipFill>
        <p:spPr bwMode="auto">
          <a:xfrm>
            <a:off x="1458000" y="2748054"/>
            <a:ext cx="6228000" cy="30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578687"/>
          </a:xfrm>
        </p:spPr>
        <p:txBody>
          <a:bodyPr>
            <a:normAutofit/>
          </a:bodyPr>
          <a:lstStyle/>
          <a:p>
            <a:pPr algn="just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adolescência, recorda-se da ocorrência de uma chuva e vendaval muito fortes, deixando várias famílias desabrigadas. Na época cursava o magistério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“E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 Paulo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Virgínio” e teve as aulas suspensas por alguns dias, pois o prédio estava sendo utilizado como alojamento. Também ocorreu desmoronamento e interdição </a:t>
            </a:r>
            <a:r>
              <a:rPr lang="pt-B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residências por apresentarem </a:t>
            </a:r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riscos. </a:t>
            </a:r>
          </a:p>
          <a:p>
            <a:pPr algn="just"/>
            <a:r>
              <a:rPr lang="pt-PT" sz="2800" dirty="0">
                <a:latin typeface="Times New Roman" pitchFamily="18" charset="0"/>
                <a:cs typeface="Times New Roman" pitchFamily="18" charset="0"/>
              </a:rPr>
              <a:t>“Acredito que muito desses desastres naturais são resultantes da ação do homem, que muitas vezes devasta a vegetação, polui a água e o solo. É uma ação de destruição e desrespeito ao ambiente, que perpetua até os dias atuais”.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t-BR" sz="2400" dirty="0"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07249"/>
          </a:xfrm>
        </p:spPr>
        <p:txBody>
          <a:bodyPr>
            <a:normAutofit/>
          </a:bodyPr>
          <a:lstStyle/>
          <a:p>
            <a:pPr algn="just"/>
            <a:r>
              <a:rPr lang="pt-PT" sz="2800" dirty="0">
                <a:latin typeface="Times New Roman" pitchFamily="18" charset="0"/>
                <a:cs typeface="Times New Roman" pitchFamily="18" charset="0"/>
              </a:rPr>
              <a:t>“Para diminuir os riscos de desastres, é necessário a mudança de atitude por parte de todos, conscientização da importância de cuidar de nosso ambiente, além de ações como a diminuição do lixo, pela reciclagem e descarte adequado. Responsabilidade e convicção de prejuízos futuros resultantes de inadequações do ser humano</a:t>
            </a:r>
            <a:r>
              <a:rPr lang="pt-PT" sz="2800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2">
                    <a:lumMod val="50000"/>
                  </a:schemeClr>
                </a:solidFill>
                <a:latin typeface="Elephant" pitchFamily="18" charset="0"/>
              </a:rPr>
              <a:t>II Relato:</a:t>
            </a:r>
          </a:p>
        </p:txBody>
      </p:sp>
      <p:sp>
        <p:nvSpPr>
          <p:cNvPr id="5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</p:spPr>
        <p:txBody>
          <a:bodyPr/>
          <a:lstStyle/>
          <a:p>
            <a:pPr lvl="0" algn="just">
              <a:buClr>
                <a:srgbClr val="00B050"/>
              </a:buClr>
            </a:pPr>
            <a:r>
              <a:rPr lang="pt-BR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Entrevistado (a): </a:t>
            </a:r>
            <a:r>
              <a:rPr lang="pt-PT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Lauanda Victória Lourenço Rosa</a:t>
            </a:r>
          </a:p>
          <a:p>
            <a:pPr lvl="0" algn="just">
              <a:buClr>
                <a:srgbClr val="00B050"/>
              </a:buClr>
            </a:pPr>
            <a:r>
              <a:rPr lang="pt-PT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Bairro: </a:t>
            </a:r>
            <a:r>
              <a:rPr lang="pt-PT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Várzea do Gouveia – Cunha/ SP</a:t>
            </a:r>
          </a:p>
          <a:p>
            <a:pPr lvl="0" algn="just">
              <a:buClr>
                <a:srgbClr val="00B050"/>
              </a:buClr>
            </a:pPr>
            <a:endParaRPr lang="pt-PT" sz="2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  <p:pic>
        <p:nvPicPr>
          <p:cNvPr id="7" name="Imagem 6"/>
          <p:cNvPicPr/>
          <p:nvPr/>
        </p:nvPicPr>
        <p:blipFill>
          <a:blip r:embed="rId2"/>
          <a:srcRect l="22251" t="9333" r="5149" b="14834"/>
          <a:stretch>
            <a:fillRect/>
          </a:stretch>
        </p:blipFill>
        <p:spPr bwMode="auto">
          <a:xfrm>
            <a:off x="1458000" y="2770016"/>
            <a:ext cx="6228000" cy="30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>
            <a:normAutofit/>
          </a:bodyPr>
          <a:lstStyle/>
          <a:p>
            <a:pPr lvl="0" algn="just">
              <a:buClr>
                <a:srgbClr val="00B050"/>
              </a:buClr>
            </a:pPr>
            <a:r>
              <a:rPr lang="pt-BR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Presenciou chuva </a:t>
            </a:r>
            <a:r>
              <a:rPr lang="pt-BR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intensa e inundação. Além disso, devido </a:t>
            </a:r>
            <a:r>
              <a:rPr lang="pt-BR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ao bloqueio do acesso a rua </a:t>
            </a:r>
            <a:r>
              <a:rPr lang="pt-BR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pela água, </a:t>
            </a:r>
            <a:r>
              <a:rPr lang="pt-BR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entrevistada </a:t>
            </a:r>
            <a:r>
              <a:rPr lang="pt-BR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 sua família, </a:t>
            </a:r>
            <a:r>
              <a:rPr lang="pt-BR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deixou a residência passando pelo muro da casa vizinha </a:t>
            </a:r>
            <a:r>
              <a:rPr lang="pt-BR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nos </a:t>
            </a:r>
            <a:r>
              <a:rPr lang="pt-BR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fundos </a:t>
            </a:r>
            <a:r>
              <a:rPr lang="pt-BR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t-BR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algo que provoca certo abalo psicológico. Não houve consequências graves, porém </a:t>
            </a:r>
            <a:r>
              <a:rPr lang="pt-BR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certa comoção</a:t>
            </a:r>
            <a:r>
              <a:rPr lang="pt-BR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buClr>
                <a:srgbClr val="00B050"/>
              </a:buClr>
            </a:pPr>
            <a:r>
              <a:rPr lang="pt-BR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Segundo ela, há sim uma relação desses desastres com a maneira das pessoas lidarem com </a:t>
            </a:r>
            <a:r>
              <a:rPr lang="pt-BR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vegetação, </a:t>
            </a:r>
            <a:r>
              <a:rPr lang="pt-BR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água, o </a:t>
            </a:r>
            <a:r>
              <a:rPr lang="pt-BR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solo e a poluição </a:t>
            </a:r>
            <a:r>
              <a:rPr lang="pt-BR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contínua do rio.</a:t>
            </a:r>
          </a:p>
          <a:p>
            <a:pPr algn="just"/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Nesse relato, é colocado como pouco provável saber se vai chover muito ou se o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rio transbordará, podendo associar o último à intensidade 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pluviométrica.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4930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650125"/>
          </a:xfrm>
        </p:spPr>
        <p:txBody>
          <a:bodyPr>
            <a:normAutofit/>
          </a:bodyPr>
          <a:lstStyle/>
          <a:p>
            <a:pPr algn="just"/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É possível a diminuição dos riscos de desastres em nosso âmbito, a partir da conscientização, não poluição da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“paisagem” </a:t>
            </a:r>
            <a:r>
              <a:rPr lang="pt-BR" sz="2800" dirty="0">
                <a:latin typeface="Times New Roman" pitchFamily="18" charset="0"/>
                <a:cs typeface="Times New Roman" pitchFamily="18" charset="0"/>
              </a:rPr>
              <a:t>natural, a fim de </a:t>
            </a:r>
            <a:r>
              <a:rPr lang="pt-BR" sz="2800" dirty="0" smtClean="0">
                <a:latin typeface="Times New Roman" pitchFamily="18" charset="0"/>
                <a:cs typeface="Times New Roman" pitchFamily="18" charset="0"/>
              </a:rPr>
              <a:t>compendiar os desastres naturais.</a:t>
            </a:r>
            <a:endParaRPr lang="pt-B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428868"/>
            <a:ext cx="4857784" cy="32861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2">
                    <a:lumMod val="50000"/>
                  </a:schemeClr>
                </a:solidFill>
                <a:latin typeface="Elephant" pitchFamily="18" charset="0"/>
              </a:rPr>
              <a:t>Imagens Locais: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4"/>
            <a:ext cx="3429024" cy="41434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00174"/>
            <a:ext cx="3357586" cy="41434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Personalizada 8">
      <a:dk1>
        <a:sysClr val="windowText" lastClr="000000"/>
      </a:dk1>
      <a:lt1>
        <a:srgbClr val="F3FAFF"/>
      </a:lt1>
      <a:dk2>
        <a:srgbClr val="464646"/>
      </a:dk2>
      <a:lt2>
        <a:srgbClr val="DEF5FA"/>
      </a:lt2>
      <a:accent1>
        <a:srgbClr val="00B050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674</TotalTime>
  <Words>893</Words>
  <Application>Microsoft Office PowerPoint</Application>
  <PresentationFormat>Apresentação na tela (4:3)</PresentationFormat>
  <Paragraphs>68</Paragraphs>
  <Slides>20</Slides>
  <Notes>2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Concurso</vt:lpstr>
      <vt:lpstr>História Oral </vt:lpstr>
      <vt:lpstr>Motivação:</vt:lpstr>
      <vt:lpstr>I Relato:</vt:lpstr>
      <vt:lpstr>Slide 4</vt:lpstr>
      <vt:lpstr>Slide 5</vt:lpstr>
      <vt:lpstr>II Relato:</vt:lpstr>
      <vt:lpstr>Slide 7</vt:lpstr>
      <vt:lpstr>Slide 8</vt:lpstr>
      <vt:lpstr>Imagens Locais:</vt:lpstr>
      <vt:lpstr>III Relato:</vt:lpstr>
      <vt:lpstr>Slide 11</vt:lpstr>
      <vt:lpstr>Slide 12</vt:lpstr>
      <vt:lpstr>IV Relato:</vt:lpstr>
      <vt:lpstr>Slide 14</vt:lpstr>
      <vt:lpstr>Imagens Locais:</vt:lpstr>
      <vt:lpstr>Slide 16</vt:lpstr>
      <vt:lpstr>Observações – Várzea do Gouveia</vt:lpstr>
      <vt:lpstr>Conclusão: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História Oral</dc:title>
  <dc:creator>User</dc:creator>
  <cp:lastModifiedBy>User</cp:lastModifiedBy>
  <cp:revision>77</cp:revision>
  <dcterms:created xsi:type="dcterms:W3CDTF">2017-08-30T17:11:47Z</dcterms:created>
  <dcterms:modified xsi:type="dcterms:W3CDTF">2017-11-30T21:28:59Z</dcterms:modified>
</cp:coreProperties>
</file>